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theme/themeOverride4.xml" ContentType="application/vnd.openxmlformats-officedocument.themeOverr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147469667" r:id="rId2"/>
    <p:sldId id="2147469689" r:id="rId3"/>
    <p:sldId id="2147469688" r:id="rId4"/>
    <p:sldId id="2147469711" r:id="rId5"/>
    <p:sldId id="2147469697" r:id="rId6"/>
    <p:sldId id="2147469692" r:id="rId7"/>
    <p:sldId id="2147469698" r:id="rId8"/>
    <p:sldId id="2147469699" r:id="rId9"/>
    <p:sldId id="2147469700" r:id="rId10"/>
    <p:sldId id="2147469701" r:id="rId11"/>
    <p:sldId id="2147469702" r:id="rId12"/>
    <p:sldId id="2147469703" r:id="rId13"/>
    <p:sldId id="2147469704" r:id="rId14"/>
    <p:sldId id="2147469687" r:id="rId15"/>
    <p:sldId id="4446" r:id="rId16"/>
    <p:sldId id="2147469705" r:id="rId17"/>
    <p:sldId id="2147469663" r:id="rId18"/>
    <p:sldId id="2147469690" r:id="rId19"/>
    <p:sldId id="2147469686" r:id="rId20"/>
    <p:sldId id="2147469707" r:id="rId21"/>
    <p:sldId id="2147469672" r:id="rId22"/>
    <p:sldId id="2147469673" r:id="rId23"/>
    <p:sldId id="2147469674" r:id="rId24"/>
    <p:sldId id="2147469685" r:id="rId25"/>
    <p:sldId id="2147469609" r:id="rId26"/>
    <p:sldId id="256" r:id="rId27"/>
    <p:sldId id="257" r:id="rId28"/>
    <p:sldId id="258" r:id="rId29"/>
    <p:sldId id="2147469684" r:id="rId30"/>
    <p:sldId id="2147469661" r:id="rId31"/>
    <p:sldId id="2147469683" r:id="rId32"/>
    <p:sldId id="2147469712" r:id="rId33"/>
    <p:sldId id="2147469713" r:id="rId34"/>
    <p:sldId id="2147469706" r:id="rId35"/>
  </p:sldIdLst>
  <p:sldSz cx="12192000" cy="685800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96EC74"/>
    <a:srgbClr val="17E134"/>
    <a:srgbClr val="94E17F"/>
    <a:srgbClr val="FF5757"/>
    <a:srgbClr val="E5F1D9"/>
    <a:srgbClr val="EAF0DA"/>
    <a:srgbClr val="A6E37D"/>
    <a:srgbClr val="4C4C4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-67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93C9B9D-8977-492D-8409-B99C491A0653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B1FDD83-A915-46D8-9189-A2569E457F0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ES" smtClean="0"/>
              <a:t>RV</a:t>
            </a:r>
          </a:p>
        </p:txBody>
      </p:sp>
      <p:sp>
        <p:nvSpPr>
          <p:cNvPr id="18435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8178F7-F7E8-4B83-8CB0-9151265080AF}" type="slidenum">
              <a:rPr lang="es-E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s-ES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ES" smtClean="0"/>
              <a:t>RV</a:t>
            </a:r>
          </a:p>
        </p:txBody>
      </p:sp>
      <p:sp>
        <p:nvSpPr>
          <p:cNvPr id="50179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E3E286-827F-4823-AB33-15082DAEE599}" type="slidenum">
              <a:rPr lang="es-E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s-ES"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sym typeface="Wingdings" pitchFamily="2" charset="2"/>
            </a:endParaRPr>
          </a:p>
        </p:txBody>
      </p:sp>
      <p:sp>
        <p:nvSpPr>
          <p:cNvPr id="52227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C606E9-B60E-4F93-AAF3-3FF33419D4A8}" type="slidenum">
              <a:rPr lang="es-ES">
                <a:solidFill>
                  <a:srgbClr val="000000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s-ES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ES" smtClean="0"/>
              <a:t>RV</a:t>
            </a:r>
          </a:p>
        </p:txBody>
      </p:sp>
      <p:sp>
        <p:nvSpPr>
          <p:cNvPr id="57347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8624564-BFC3-4705-98AD-44E38E1A51C9}" type="slidenum">
              <a:rPr lang="es-E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s-ES"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ES" smtClean="0"/>
              <a:t>RV</a:t>
            </a:r>
          </a:p>
        </p:txBody>
      </p:sp>
      <p:sp>
        <p:nvSpPr>
          <p:cNvPr id="60419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7244650-3DEE-4F1C-9949-03F72B3D4997}" type="slidenum">
              <a:rPr lang="es-E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s-E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ES" smtClean="0"/>
              <a:t>RV</a:t>
            </a:r>
          </a:p>
        </p:txBody>
      </p:sp>
      <p:sp>
        <p:nvSpPr>
          <p:cNvPr id="20483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71EB4C-C501-4A64-AE85-D8211421020F}" type="slidenum">
              <a:rPr lang="es-E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s-ES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ES" smtClean="0"/>
              <a:t>RV</a:t>
            </a:r>
          </a:p>
        </p:txBody>
      </p:sp>
      <p:sp>
        <p:nvSpPr>
          <p:cNvPr id="32771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42A9D3B-B260-49C2-8502-72A9A6B8216E}" type="slidenum">
              <a:rPr lang="es-E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s-ES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sym typeface="Wingdings" pitchFamily="2" charset="2"/>
            </a:endParaRPr>
          </a:p>
        </p:txBody>
      </p:sp>
      <p:sp>
        <p:nvSpPr>
          <p:cNvPr id="34819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7BA3CEC-8907-41FA-BA2C-4A4563BF27D7}" type="slidenum">
              <a:rPr lang="es-ES">
                <a:solidFill>
                  <a:srgbClr val="000000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s-ES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sym typeface="Wingdings" pitchFamily="2" charset="2"/>
            </a:endParaRPr>
          </a:p>
        </p:txBody>
      </p:sp>
      <p:sp>
        <p:nvSpPr>
          <p:cNvPr id="37891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6EB5932-CFC9-46E7-8963-2F0C4F860254}" type="slidenum">
              <a:rPr lang="es-ES">
                <a:solidFill>
                  <a:srgbClr val="000000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s-ES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ES" smtClean="0"/>
              <a:t>RV</a:t>
            </a:r>
          </a:p>
        </p:txBody>
      </p:sp>
      <p:sp>
        <p:nvSpPr>
          <p:cNvPr id="40963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69739D-A0BF-4203-B76F-E8B17E33CC3D}" type="slidenum">
              <a:rPr lang="es-E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s-ES"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sym typeface="Wingdings" pitchFamily="2" charset="2"/>
            </a:endParaRPr>
          </a:p>
        </p:txBody>
      </p:sp>
      <p:sp>
        <p:nvSpPr>
          <p:cNvPr id="44035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D80BE24-B15B-45FD-BD23-DB1233EA12CB}" type="slidenum">
              <a:rPr lang="es-ES">
                <a:solidFill>
                  <a:srgbClr val="000000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s-ES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sym typeface="Wingdings" pitchFamily="2" charset="2"/>
            </a:endParaRPr>
          </a:p>
        </p:txBody>
      </p:sp>
      <p:sp>
        <p:nvSpPr>
          <p:cNvPr id="46083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008F28B-E91C-4A16-A657-72389E835730}" type="slidenum">
              <a:rPr lang="es-ES">
                <a:solidFill>
                  <a:srgbClr val="000000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s-ES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Marcador de imagen de diapositiva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sym typeface="Wingdings" pitchFamily="2" charset="2"/>
            </a:endParaRPr>
          </a:p>
        </p:txBody>
      </p:sp>
      <p:sp>
        <p:nvSpPr>
          <p:cNvPr id="48131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2964C31-C7B2-42F3-A278-A7370D840F7F}" type="slidenum">
              <a:rPr lang="es-ES">
                <a:solidFill>
                  <a:srgbClr val="000000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s-ES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/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1CD2A-FE2C-49CF-93F9-A6E806BBC53D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02130-A3B9-4658-8CFB-D04797A4F80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11D859-721F-49FC-B42F-EA40872DC41E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2E2D8-555D-43C0-98E1-722911E01D8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/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/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92346-ECBE-4A7A-A196-9C37CABCEF1D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B1E722-D18F-4A39-B54A-2E7036E36C9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70E0C-F5D6-4B3F-9DB1-D27804CEA6F0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3432A-0E0D-4A0D-B4E7-A238E321A97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57289-7851-41B9-8DE5-656D227447EA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7A519-DFA3-4AF5-BD33-6FC5270CE4A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/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2CD75-2FB1-44D4-A259-4FCAAFAE31AC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6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8B4C4-F2CA-4325-8A92-47F382BB43B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/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/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/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B1136-4173-49FC-B5E2-E943F3773B73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E1794-10B9-4598-AE76-1E8714E2353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43081-1B35-42B1-8F98-6CB4767CB9CE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4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2E794-991D-4EE0-BD2F-9657A55EF63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9CF55-E2BC-4AFD-BB1B-C9FFA4045731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3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FA8A5-FCCA-4829-85D5-AE6E349A948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/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853DF-3A69-46FA-B1B9-D3F4F5FD73A2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6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C6DD8-AAB9-4418-9DEE-33FBD25A8E3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/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/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BBDA58-F6CA-46EE-9E2E-6C25A1BBFDFD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6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5003A-2F17-4EFB-ACCD-93D2AE1DE47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los estilos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757BC51-0E27-43FD-AB31-817C503F8AD0}" type="datetimeFigureOut">
              <a:rPr lang="es-ES"/>
              <a:pPr>
                <a:defRPr/>
              </a:pPr>
              <a:t>05/04/2023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A84EAAD-3406-4F75-8065-EF34E7BE895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62" r:id="rId12"/>
    <p:sldLayoutId id="2147483663" r:id="rId13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echa: pentágono 5">
            <a:extLst>
              <a:ext uri="{FF2B5EF4-FFF2-40B4-BE49-F238E27FC236}"/>
            </a:extLst>
          </p:cNvPr>
          <p:cNvSpPr/>
          <p:nvPr/>
        </p:nvSpPr>
        <p:spPr>
          <a:xfrm>
            <a:off x="4086225" y="1830388"/>
            <a:ext cx="7886700" cy="3195637"/>
          </a:xfrm>
          <a:prstGeom prst="homePlate">
            <a:avLst/>
          </a:prstGeom>
          <a:solidFill>
            <a:srgbClr val="94E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" sz="6600" b="1" dirty="0">
                <a:solidFill>
                  <a:srgbClr val="2F746F"/>
                </a:solidFill>
              </a:rPr>
              <a:t>EasyMoney</a:t>
            </a:r>
            <a:endParaRPr lang="es-ES" sz="6600" b="1" dirty="0"/>
          </a:p>
        </p:txBody>
      </p:sp>
      <p:pic>
        <p:nvPicPr>
          <p:cNvPr id="16387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" y="2178050"/>
            <a:ext cx="3124200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Google Shape;62;p1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5697538" y="3792538"/>
            <a:ext cx="4662487" cy="741362"/>
          </a:xfrm>
          <a:prstGeom prst="rect">
            <a:avLst/>
          </a:prstGeom>
        </p:spPr>
        <p:txBody>
          <a:bodyPr spcFirstLastPara="1"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667" i="1" dirty="0">
                <a:solidFill>
                  <a:schemeClr val="lt1"/>
                </a:solidFill>
              </a:rPr>
              <a:t>Make your dreams come true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CuadroTexto 2"/>
          <p:cNvSpPr txBox="1">
            <a:spLocks noChangeArrowheads="1"/>
          </p:cNvSpPr>
          <p:nvPr/>
        </p:nvSpPr>
        <p:spPr bwMode="auto">
          <a:xfrm>
            <a:off x="746125" y="200025"/>
            <a:ext cx="6096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17E134"/>
                </a:solidFill>
                <a:latin typeface="Century Gothic" pitchFamily="34" charset="0"/>
              </a:rPr>
              <a:t>Altas y bajas en productos de ahorro e inversión</a:t>
            </a:r>
            <a:endParaRPr lang="es-ES">
              <a:latin typeface="Calibri" pitchFamily="34" charset="0"/>
            </a:endParaRPr>
          </a:p>
        </p:txBody>
      </p:sp>
      <p:grpSp>
        <p:nvGrpSpPr>
          <p:cNvPr id="27650" name="Grupo 10"/>
          <p:cNvGrpSpPr>
            <a:grpSpLocks/>
          </p:cNvGrpSpPr>
          <p:nvPr/>
        </p:nvGrpSpPr>
        <p:grpSpPr bwMode="auto">
          <a:xfrm>
            <a:off x="1074738" y="1341438"/>
            <a:ext cx="12314237" cy="2528887"/>
            <a:chOff x="621438" y="941941"/>
            <a:chExt cx="12315545" cy="2529426"/>
          </a:xfrm>
        </p:grpSpPr>
        <p:sp>
          <p:nvSpPr>
            <p:cNvPr id="27661" name="CuadroTexto 11"/>
            <p:cNvSpPr txBox="1">
              <a:spLocks noChangeArrowheads="1"/>
            </p:cNvSpPr>
            <p:nvPr/>
          </p:nvSpPr>
          <p:spPr bwMode="auto">
            <a:xfrm>
              <a:off x="6842463" y="941941"/>
              <a:ext cx="60945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    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  <p:sp>
          <p:nvSpPr>
            <p:cNvPr id="27662" name="CuadroTexto 12"/>
            <p:cNvSpPr txBox="1">
              <a:spLocks noChangeArrowheads="1"/>
            </p:cNvSpPr>
            <p:nvPr/>
          </p:nvSpPr>
          <p:spPr bwMode="auto">
            <a:xfrm>
              <a:off x="621438" y="3102035"/>
              <a:ext cx="111178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  SHORT_TERM_DEPOSIT                           SECURITIES                            LONG_TERM_DEPOSIT                            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</p:grpSp>
      <p:sp>
        <p:nvSpPr>
          <p:cNvPr id="27651" name="CuadroTexto 14"/>
          <p:cNvSpPr txBox="1">
            <a:spLocks noChangeArrowheads="1"/>
          </p:cNvSpPr>
          <p:nvPr/>
        </p:nvSpPr>
        <p:spPr bwMode="auto">
          <a:xfrm>
            <a:off x="2890838" y="550863"/>
            <a:ext cx="66944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00B0F0"/>
                </a:solidFill>
                <a:latin typeface="Century Gothic" pitchFamily="34" charset="0"/>
              </a:rPr>
              <a:t>         FUNDS                                              PENSION_PLAN</a:t>
            </a:r>
            <a:endParaRPr lang="es-ES">
              <a:latin typeface="Calibri" pitchFamily="34" charset="0"/>
            </a:endParaRPr>
          </a:p>
        </p:txBody>
      </p:sp>
      <p:pic>
        <p:nvPicPr>
          <p:cNvPr id="27652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387350" y="56991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54" name="Grupo 25"/>
          <p:cNvGrpSpPr>
            <a:grpSpLocks/>
          </p:cNvGrpSpPr>
          <p:nvPr/>
        </p:nvGrpSpPr>
        <p:grpSpPr bwMode="auto">
          <a:xfrm>
            <a:off x="1017588" y="3906838"/>
            <a:ext cx="10118725" cy="2625725"/>
            <a:chOff x="1017765" y="3907055"/>
            <a:chExt cx="10118313" cy="2625156"/>
          </a:xfrm>
        </p:grpSpPr>
        <p:pic>
          <p:nvPicPr>
            <p:cNvPr id="27658" name="Imagen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17765" y="3943250"/>
              <a:ext cx="3054858" cy="2555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9" name="Imagen 2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68570" y="3907055"/>
              <a:ext cx="3054858" cy="2591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0" name="Imagen 2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034166" y="3933410"/>
              <a:ext cx="3101912" cy="2598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655" name="Grupo 26"/>
          <p:cNvGrpSpPr>
            <a:grpSpLocks/>
          </p:cNvGrpSpPr>
          <p:nvPr/>
        </p:nvGrpSpPr>
        <p:grpSpPr bwMode="auto">
          <a:xfrm>
            <a:off x="2544763" y="909638"/>
            <a:ext cx="7102475" cy="2601912"/>
            <a:chOff x="2545194" y="909552"/>
            <a:chExt cx="7101612" cy="2602421"/>
          </a:xfrm>
        </p:grpSpPr>
        <p:pic>
          <p:nvPicPr>
            <p:cNvPr id="27656" name="Imagen 1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545194" y="939372"/>
              <a:ext cx="3054858" cy="2562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7" name="Imagen 24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30416" y="909552"/>
              <a:ext cx="3116390" cy="2602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CuadroTexto 4"/>
          <p:cNvSpPr txBox="1">
            <a:spLocks noChangeArrowheads="1"/>
          </p:cNvSpPr>
          <p:nvPr/>
        </p:nvSpPr>
        <p:spPr bwMode="auto">
          <a:xfrm>
            <a:off x="579438" y="277813"/>
            <a:ext cx="60944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17E134"/>
                </a:solidFill>
                <a:latin typeface="Century Gothic" pitchFamily="34" charset="0"/>
              </a:rPr>
              <a:t>SUMA ALTAS Y BAJAS POR PRODUCTO - GENERAL</a:t>
            </a:r>
            <a:endParaRPr lang="es-ES">
              <a:latin typeface="Calibri" pitchFamily="34" charset="0"/>
            </a:endParaRPr>
          </a:p>
        </p:txBody>
      </p:sp>
      <p:pic>
        <p:nvPicPr>
          <p:cNvPr id="28674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6651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6" name="Imagen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71613"/>
            <a:ext cx="1219200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CuadroTexto 2"/>
          <p:cNvSpPr txBox="1">
            <a:spLocks noChangeArrowheads="1"/>
          </p:cNvSpPr>
          <p:nvPr/>
        </p:nvSpPr>
        <p:spPr bwMode="auto">
          <a:xfrm>
            <a:off x="561975" y="192088"/>
            <a:ext cx="81295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17E134"/>
                </a:solidFill>
                <a:latin typeface="Century Gothic" pitchFamily="34" charset="0"/>
              </a:rPr>
              <a:t>SUMA ALTAS Y BAJAS POR PRODUCTO (SOLO NUEVOS CLIENTES)</a:t>
            </a:r>
            <a:endParaRPr lang="es-ES">
              <a:latin typeface="Calibri" pitchFamily="34" charset="0"/>
            </a:endParaRPr>
          </a:p>
        </p:txBody>
      </p:sp>
      <p:pic>
        <p:nvPicPr>
          <p:cNvPr id="29698" name="Imagen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788" y="1549400"/>
            <a:ext cx="11229975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387350" y="571500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>
            <a:extLst>
              <a:ext uri="{FF2B5EF4-FFF2-40B4-BE49-F238E27FC236}"/>
            </a:extLst>
          </p:cNvPr>
          <p:cNvSpPr/>
          <p:nvPr/>
        </p:nvSpPr>
        <p:spPr>
          <a:xfrm>
            <a:off x="9504363" y="3611563"/>
            <a:ext cx="2635250" cy="2635250"/>
          </a:xfrm>
          <a:prstGeom prst="ellipse">
            <a:avLst/>
          </a:prstGeom>
          <a:solidFill>
            <a:srgbClr val="92D050">
              <a:alpha val="10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 dirty="0"/>
          </a:p>
        </p:txBody>
      </p:sp>
      <p:sp>
        <p:nvSpPr>
          <p:cNvPr id="30722" name="CuadroTexto 2"/>
          <p:cNvSpPr txBox="1">
            <a:spLocks noChangeArrowheads="1"/>
          </p:cNvSpPr>
          <p:nvPr/>
        </p:nvSpPr>
        <p:spPr bwMode="auto">
          <a:xfrm>
            <a:off x="411163" y="204788"/>
            <a:ext cx="60944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17E134"/>
                </a:solidFill>
                <a:latin typeface="Century Gothic" pitchFamily="34" charset="0"/>
              </a:rPr>
              <a:t>BENEFICIOS</a:t>
            </a:r>
            <a:endParaRPr lang="es-ES">
              <a:latin typeface="Calibri" pitchFamily="34" charset="0"/>
            </a:endParaRPr>
          </a:p>
        </p:txBody>
      </p:sp>
      <p:pic>
        <p:nvPicPr>
          <p:cNvPr id="30723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24" name="Grupo 18"/>
          <p:cNvGrpSpPr>
            <a:grpSpLocks/>
          </p:cNvGrpSpPr>
          <p:nvPr/>
        </p:nvGrpSpPr>
        <p:grpSpPr bwMode="auto">
          <a:xfrm>
            <a:off x="6394450" y="1797050"/>
            <a:ext cx="5464175" cy="1631950"/>
            <a:chOff x="6633677" y="2181232"/>
            <a:chExt cx="5463883" cy="1631216"/>
          </a:xfrm>
        </p:grpSpPr>
        <p:sp>
          <p:nvSpPr>
            <p:cNvPr id="30731" name="CuadroTexto 9"/>
            <p:cNvSpPr txBox="1">
              <a:spLocks noChangeArrowheads="1"/>
            </p:cNvSpPr>
            <p:nvPr/>
          </p:nvSpPr>
          <p:spPr bwMode="auto">
            <a:xfrm>
              <a:off x="6633677" y="2181232"/>
              <a:ext cx="4196920" cy="163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s-ES" sz="2000" b="1">
                  <a:solidFill>
                    <a:srgbClr val="17E134"/>
                  </a:solidFill>
                  <a:latin typeface="Century Gothic" pitchFamily="34" charset="0"/>
                </a:rPr>
                <a:t>Cuentas vendidas</a:t>
              </a:r>
            </a:p>
            <a:p>
              <a:pPr marL="285750" indent="-285750">
                <a:buFont typeface="Arial" charset="0"/>
                <a:buChar char="•"/>
              </a:pPr>
              <a:endParaRPr lang="es-ES" sz="2000" b="1">
                <a:solidFill>
                  <a:srgbClr val="17E134"/>
                </a:solidFill>
                <a:latin typeface="Century Gothic" pitchFamily="34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s-ES" sz="2000" b="1">
                  <a:solidFill>
                    <a:srgbClr val="17E134"/>
                  </a:solidFill>
                  <a:latin typeface="Century Gothic" pitchFamily="34" charset="0"/>
                </a:rPr>
                <a:t>Productos ahorro e inversión</a:t>
              </a:r>
            </a:p>
            <a:p>
              <a:pPr marL="285750" indent="-285750">
                <a:buFont typeface="Arial" charset="0"/>
                <a:buChar char="•"/>
              </a:pPr>
              <a:endParaRPr lang="es-ES" sz="2000" b="1">
                <a:solidFill>
                  <a:srgbClr val="17E134"/>
                </a:solidFill>
                <a:latin typeface="Century Gothic" pitchFamily="34" charset="0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s-ES" sz="2000" b="1">
                  <a:solidFill>
                    <a:srgbClr val="17E134"/>
                  </a:solidFill>
                  <a:latin typeface="Century Gothic" pitchFamily="34" charset="0"/>
                </a:rPr>
                <a:t>Financiación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9543409" y="2406556"/>
              <a:ext cx="506385" cy="0"/>
            </a:xfrm>
            <a:prstGeom prst="straightConnector1">
              <a:avLst/>
            </a:prstGeom>
            <a:ln w="57150">
              <a:solidFill>
                <a:srgbClr val="17E1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10760956" y="2996840"/>
              <a:ext cx="506386" cy="0"/>
            </a:xfrm>
            <a:prstGeom prst="straightConnector1">
              <a:avLst/>
            </a:prstGeom>
            <a:ln w="57150">
              <a:solidFill>
                <a:srgbClr val="17E1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/>
              </a:extLst>
            </p:cNvPr>
            <p:cNvCxnSpPr/>
            <p:nvPr/>
          </p:nvCxnSpPr>
          <p:spPr>
            <a:xfrm>
              <a:off x="9189415" y="3633142"/>
              <a:ext cx="506386" cy="0"/>
            </a:xfrm>
            <a:prstGeom prst="straightConnector1">
              <a:avLst/>
            </a:prstGeom>
            <a:ln w="57150">
              <a:solidFill>
                <a:srgbClr val="17E1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35" name="CuadroTexto 17"/>
            <p:cNvSpPr txBox="1">
              <a:spLocks noChangeArrowheads="1"/>
            </p:cNvSpPr>
            <p:nvPr/>
          </p:nvSpPr>
          <p:spPr bwMode="auto">
            <a:xfrm>
              <a:off x="11345177" y="2258176"/>
              <a:ext cx="752383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 b="1">
                  <a:solidFill>
                    <a:srgbClr val="17E134"/>
                  </a:solidFill>
                  <a:latin typeface="Century Gothic" pitchFamily="34" charset="0"/>
                </a:rPr>
                <a:t>10 €</a:t>
              </a:r>
            </a:p>
            <a:p>
              <a:endParaRPr lang="es-ES" b="1">
                <a:solidFill>
                  <a:srgbClr val="17E134"/>
                </a:solidFill>
                <a:latin typeface="Century Gothic" pitchFamily="34" charset="0"/>
              </a:endParaRPr>
            </a:p>
            <a:p>
              <a:r>
                <a:rPr lang="es-ES" b="1">
                  <a:solidFill>
                    <a:srgbClr val="17E134"/>
                  </a:solidFill>
                  <a:latin typeface="Century Gothic" pitchFamily="34" charset="0"/>
                </a:rPr>
                <a:t>40 €</a:t>
              </a:r>
            </a:p>
            <a:p>
              <a:endParaRPr lang="es-ES" b="1">
                <a:solidFill>
                  <a:srgbClr val="17E134"/>
                </a:solidFill>
                <a:latin typeface="Century Gothic" pitchFamily="34" charset="0"/>
              </a:endParaRPr>
            </a:p>
            <a:p>
              <a:r>
                <a:rPr lang="es-ES" b="1">
                  <a:solidFill>
                    <a:srgbClr val="17E134"/>
                  </a:solidFill>
                  <a:latin typeface="Century Gothic" pitchFamily="34" charset="0"/>
                </a:rPr>
                <a:t>60 €</a:t>
              </a:r>
            </a:p>
          </p:txBody>
        </p:sp>
      </p:grpSp>
      <p:cxnSp>
        <p:nvCxnSpPr>
          <p:cNvPr id="20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6651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6505575" y="3724275"/>
            <a:ext cx="2635250" cy="2635250"/>
          </a:xfrm>
          <a:prstGeom prst="ellipse">
            <a:avLst/>
          </a:prstGeom>
          <a:solidFill>
            <a:srgbClr val="92D050">
              <a:alpha val="10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23" name="CuadroTexto 22">
            <a:extLst>
              <a:ext uri="{FF2B5EF4-FFF2-40B4-BE49-F238E27FC236}"/>
            </a:extLst>
          </p:cNvPr>
          <p:cNvSpPr txBox="1"/>
          <p:nvPr/>
        </p:nvSpPr>
        <p:spPr>
          <a:xfrm>
            <a:off x="6911975" y="4164013"/>
            <a:ext cx="1916113" cy="1754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BENEFICIO 2018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4.838.010,00 €</a:t>
            </a:r>
            <a:r>
              <a:rPr lang="es-ES" dirty="0">
                <a:latin typeface="+mn-lt"/>
                <a:cs typeface="+mn-cs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BENEFICIO 2019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2.202.050,00 €</a:t>
            </a:r>
            <a:r>
              <a:rPr lang="es-ES" dirty="0">
                <a:latin typeface="+mn-lt"/>
                <a:cs typeface="+mn-cs"/>
              </a:rPr>
              <a:t> </a:t>
            </a:r>
            <a:endParaRPr lang="es-ES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</p:txBody>
      </p:sp>
      <p:pic>
        <p:nvPicPr>
          <p:cNvPr id="30728" name="Imagen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525" y="1497013"/>
            <a:ext cx="5670550" cy="350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Elipse 25">
            <a:extLst>
              <a:ext uri="{FF2B5EF4-FFF2-40B4-BE49-F238E27FC236}"/>
            </a:extLst>
          </p:cNvPr>
          <p:cNvSpPr/>
          <p:nvPr/>
        </p:nvSpPr>
        <p:spPr>
          <a:xfrm>
            <a:off x="115888" y="569913"/>
            <a:ext cx="7346950" cy="6083300"/>
          </a:xfrm>
          <a:prstGeom prst="ellipse">
            <a:avLst/>
          </a:prstGeom>
          <a:solidFill>
            <a:srgbClr val="92D050">
              <a:alpha val="10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 dirty="0"/>
          </a:p>
        </p:txBody>
      </p:sp>
      <p:sp>
        <p:nvSpPr>
          <p:cNvPr id="6" name="CuadroTexto 5">
            <a:extLst>
              <a:ext uri="{FF2B5EF4-FFF2-40B4-BE49-F238E27FC236}"/>
            </a:extLst>
          </p:cNvPr>
          <p:cNvSpPr txBox="1"/>
          <p:nvPr/>
        </p:nvSpPr>
        <p:spPr>
          <a:xfrm>
            <a:off x="9726613" y="4014788"/>
            <a:ext cx="2132012" cy="1755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5 MESES 2018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1.335.500,00 €</a:t>
            </a:r>
            <a:r>
              <a:rPr lang="es-ES" dirty="0">
                <a:latin typeface="+mn-lt"/>
                <a:cs typeface="+mn-cs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5 MESES 2019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2.202.050,00 €</a:t>
            </a:r>
            <a:r>
              <a:rPr lang="es-ES" dirty="0">
                <a:latin typeface="+mn-lt"/>
                <a:cs typeface="+mn-cs"/>
              </a:rPr>
              <a:t> </a:t>
            </a:r>
            <a:endParaRPr lang="es-ES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/>
            </a:extLst>
          </p:cNvPr>
          <p:cNvSpPr/>
          <p:nvPr/>
        </p:nvSpPr>
        <p:spPr>
          <a:xfrm>
            <a:off x="3198813" y="4029075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3" name="Elipse 32">
            <a:extLst>
              <a:ext uri="{FF2B5EF4-FFF2-40B4-BE49-F238E27FC236}"/>
            </a:extLst>
          </p:cNvPr>
          <p:cNvSpPr/>
          <p:nvPr/>
        </p:nvSpPr>
        <p:spPr>
          <a:xfrm>
            <a:off x="3022600" y="4029075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34" name="Rectángulo 33">
            <a:extLst>
              <a:ext uri="{FF2B5EF4-FFF2-40B4-BE49-F238E27FC236}"/>
            </a:extLst>
          </p:cNvPr>
          <p:cNvSpPr/>
          <p:nvPr/>
        </p:nvSpPr>
        <p:spPr>
          <a:xfrm>
            <a:off x="3744913" y="4029075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PERSONALIZACIÓN</a:t>
            </a:r>
          </a:p>
        </p:txBody>
      </p:sp>
      <p:sp>
        <p:nvSpPr>
          <p:cNvPr id="31748" name="object 3"/>
          <p:cNvSpPr txBox="1">
            <a:spLocks/>
          </p:cNvSpPr>
          <p:nvPr/>
        </p:nvSpPr>
        <p:spPr bwMode="auto">
          <a:xfrm>
            <a:off x="368300" y="390525"/>
            <a:ext cx="6754813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4E17F"/>
                </a:solidFill>
                <a:latin typeface="Century Gothic" pitchFamily="34" charset="0"/>
              </a:rPr>
              <a:t> ÍNDICE</a:t>
            </a:r>
          </a:p>
        </p:txBody>
      </p:sp>
      <p:sp>
        <p:nvSpPr>
          <p:cNvPr id="20" name="Rectángulo 19">
            <a:extLst>
              <a:ext uri="{FF2B5EF4-FFF2-40B4-BE49-F238E27FC236}"/>
            </a:extLst>
          </p:cNvPr>
          <p:cNvSpPr/>
          <p:nvPr/>
        </p:nvSpPr>
        <p:spPr>
          <a:xfrm>
            <a:off x="3198813" y="1817688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1" name="Elipse 20">
            <a:extLst>
              <a:ext uri="{FF2B5EF4-FFF2-40B4-BE49-F238E27FC236}"/>
            </a:extLst>
          </p:cNvPr>
          <p:cNvSpPr/>
          <p:nvPr/>
        </p:nvSpPr>
        <p:spPr>
          <a:xfrm>
            <a:off x="3022600" y="1817688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5" name="Rectángulo 24">
            <a:extLst>
              <a:ext uri="{FF2B5EF4-FFF2-40B4-BE49-F238E27FC236}"/>
            </a:extLst>
          </p:cNvPr>
          <p:cNvSpPr/>
          <p:nvPr/>
        </p:nvSpPr>
        <p:spPr>
          <a:xfrm>
            <a:off x="3559175" y="1817688"/>
            <a:ext cx="5243513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latin typeface="Century Gothic" panose="020B0502020202020204" pitchFamily="34" charset="0"/>
              </a:rPr>
              <a:t>ANÁLISIS</a:t>
            </a:r>
          </a:p>
        </p:txBody>
      </p:sp>
      <p:sp>
        <p:nvSpPr>
          <p:cNvPr id="26" name="Rectángulo 25">
            <a:extLst>
              <a:ext uri="{FF2B5EF4-FFF2-40B4-BE49-F238E27FC236}"/>
            </a:extLst>
          </p:cNvPr>
          <p:cNvSpPr/>
          <p:nvPr/>
        </p:nvSpPr>
        <p:spPr>
          <a:xfrm>
            <a:off x="3198813" y="2554288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7" name="Elipse 26">
            <a:extLst>
              <a:ext uri="{FF2B5EF4-FFF2-40B4-BE49-F238E27FC236}"/>
            </a:extLst>
          </p:cNvPr>
          <p:cNvSpPr/>
          <p:nvPr/>
        </p:nvSpPr>
        <p:spPr>
          <a:xfrm>
            <a:off x="3022600" y="2554288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8" name="Rectángulo 27">
            <a:extLst>
              <a:ext uri="{FF2B5EF4-FFF2-40B4-BE49-F238E27FC236}"/>
            </a:extLst>
          </p:cNvPr>
          <p:cNvSpPr/>
          <p:nvPr/>
        </p:nvSpPr>
        <p:spPr>
          <a:xfrm>
            <a:off x="3559175" y="2554288"/>
            <a:ext cx="5243513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SEGMENTACIÓN</a:t>
            </a:r>
          </a:p>
        </p:txBody>
      </p:sp>
      <p:sp>
        <p:nvSpPr>
          <p:cNvPr id="29" name="Rectángulo 28">
            <a:extLst>
              <a:ext uri="{FF2B5EF4-FFF2-40B4-BE49-F238E27FC236}"/>
            </a:extLst>
          </p:cNvPr>
          <p:cNvSpPr/>
          <p:nvPr/>
        </p:nvSpPr>
        <p:spPr>
          <a:xfrm>
            <a:off x="3198813" y="3292475"/>
            <a:ext cx="546100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0" name="Elipse 29">
            <a:extLst>
              <a:ext uri="{FF2B5EF4-FFF2-40B4-BE49-F238E27FC236}"/>
            </a:extLst>
          </p:cNvPr>
          <p:cNvSpPr/>
          <p:nvPr/>
        </p:nvSpPr>
        <p:spPr>
          <a:xfrm>
            <a:off x="3022600" y="3292475"/>
            <a:ext cx="360363" cy="369888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1" name="Rectángulo 30">
            <a:extLst>
              <a:ext uri="{FF2B5EF4-FFF2-40B4-BE49-F238E27FC236}"/>
            </a:extLst>
          </p:cNvPr>
          <p:cNvSpPr/>
          <p:nvPr/>
        </p:nvSpPr>
        <p:spPr>
          <a:xfrm>
            <a:off x="3744913" y="3292475"/>
            <a:ext cx="5057775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RECOMENDACIÓN</a:t>
            </a:r>
          </a:p>
        </p:txBody>
      </p:sp>
      <p:sp>
        <p:nvSpPr>
          <p:cNvPr id="17" name="Rectángulo 16">
            <a:extLst>
              <a:ext uri="{FF2B5EF4-FFF2-40B4-BE49-F238E27FC236}"/>
            </a:extLst>
          </p:cNvPr>
          <p:cNvSpPr/>
          <p:nvPr/>
        </p:nvSpPr>
        <p:spPr>
          <a:xfrm>
            <a:off x="3198813" y="4767263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3022600" y="4767263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3" name="Rectángulo 22">
            <a:extLst>
              <a:ext uri="{FF2B5EF4-FFF2-40B4-BE49-F238E27FC236}"/>
            </a:extLst>
          </p:cNvPr>
          <p:cNvSpPr/>
          <p:nvPr/>
        </p:nvSpPr>
        <p:spPr>
          <a:xfrm>
            <a:off x="3744913" y="4767263"/>
            <a:ext cx="5057775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SEGUIMIENTO</a:t>
            </a:r>
          </a:p>
        </p:txBody>
      </p:sp>
      <p:sp>
        <p:nvSpPr>
          <p:cNvPr id="2" name="Rectángulo 1">
            <a:extLst>
              <a:ext uri="{FF2B5EF4-FFF2-40B4-BE49-F238E27FC236}"/>
            </a:extLst>
          </p:cNvPr>
          <p:cNvSpPr/>
          <p:nvPr/>
        </p:nvSpPr>
        <p:spPr>
          <a:xfrm>
            <a:off x="3198813" y="5503863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Elipse 2">
            <a:extLst>
              <a:ext uri="{FF2B5EF4-FFF2-40B4-BE49-F238E27FC236}"/>
            </a:extLst>
          </p:cNvPr>
          <p:cNvSpPr/>
          <p:nvPr/>
        </p:nvSpPr>
        <p:spPr>
          <a:xfrm>
            <a:off x="3022600" y="5503863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" name="Rectángulo 3">
            <a:extLst>
              <a:ext uri="{FF2B5EF4-FFF2-40B4-BE49-F238E27FC236}"/>
            </a:extLst>
          </p:cNvPr>
          <p:cNvSpPr/>
          <p:nvPr/>
        </p:nvSpPr>
        <p:spPr>
          <a:xfrm>
            <a:off x="3744913" y="5503863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COORDINACIÓN</a:t>
            </a:r>
          </a:p>
        </p:txBody>
      </p:sp>
      <p:pic>
        <p:nvPicPr>
          <p:cNvPr id="31764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0838" y="163513"/>
            <a:ext cx="151130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>
            <a:extLst>
              <a:ext uri="{FF2B5EF4-FFF2-40B4-BE49-F238E27FC236}"/>
            </a:extLst>
          </p:cNvPr>
          <p:cNvSpPr/>
          <p:nvPr/>
        </p:nvSpPr>
        <p:spPr>
          <a:xfrm flipV="1">
            <a:off x="3022600" y="3114675"/>
            <a:ext cx="5943600" cy="285115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  <p:sp>
        <p:nvSpPr>
          <p:cNvPr id="7" name="Rectángulo 6">
            <a:extLst>
              <a:ext uri="{FF2B5EF4-FFF2-40B4-BE49-F238E27FC236}"/>
            </a:extLst>
          </p:cNvPr>
          <p:cNvSpPr/>
          <p:nvPr/>
        </p:nvSpPr>
        <p:spPr>
          <a:xfrm flipV="1">
            <a:off x="3022600" y="1508125"/>
            <a:ext cx="5943600" cy="88423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/>
            </a:extLst>
          </p:cNvPr>
          <p:cNvSpPr/>
          <p:nvPr/>
        </p:nvSpPr>
        <p:spPr>
          <a:xfrm>
            <a:off x="4921250" y="1050925"/>
            <a:ext cx="2635250" cy="2635250"/>
          </a:xfrm>
          <a:prstGeom prst="ellipse">
            <a:avLst/>
          </a:prstGeom>
          <a:solidFill>
            <a:srgbClr val="F5AEA9">
              <a:alpha val="20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10" name="Elipse 9">
            <a:extLst>
              <a:ext uri="{FF2B5EF4-FFF2-40B4-BE49-F238E27FC236}"/>
            </a:extLst>
          </p:cNvPr>
          <p:cNvSpPr/>
          <p:nvPr/>
        </p:nvSpPr>
        <p:spPr>
          <a:xfrm>
            <a:off x="8926513" y="1050925"/>
            <a:ext cx="2635250" cy="2635250"/>
          </a:xfrm>
          <a:prstGeom prst="ellipse">
            <a:avLst/>
          </a:prstGeom>
          <a:solidFill>
            <a:schemeClr val="bg1">
              <a:lumMod val="65000"/>
              <a:alpha val="17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11" name="Elipse 10">
            <a:extLst>
              <a:ext uri="{FF2B5EF4-FFF2-40B4-BE49-F238E27FC236}"/>
            </a:extLst>
          </p:cNvPr>
          <p:cNvSpPr/>
          <p:nvPr/>
        </p:nvSpPr>
        <p:spPr>
          <a:xfrm>
            <a:off x="882650" y="1050925"/>
            <a:ext cx="2635250" cy="2635250"/>
          </a:xfrm>
          <a:prstGeom prst="ellipse">
            <a:avLst/>
          </a:prstGeom>
          <a:solidFill>
            <a:srgbClr val="92D050">
              <a:alpha val="10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12" name="Elipse 11">
            <a:extLst>
              <a:ext uri="{FF2B5EF4-FFF2-40B4-BE49-F238E27FC236}"/>
            </a:extLst>
          </p:cNvPr>
          <p:cNvSpPr/>
          <p:nvPr/>
        </p:nvSpPr>
        <p:spPr>
          <a:xfrm>
            <a:off x="882650" y="3824288"/>
            <a:ext cx="2635250" cy="2635250"/>
          </a:xfrm>
          <a:prstGeom prst="ellipse">
            <a:avLst/>
          </a:prstGeom>
          <a:solidFill>
            <a:srgbClr val="A484D1">
              <a:alpha val="1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13" name="Elipse 12">
            <a:extLst>
              <a:ext uri="{FF2B5EF4-FFF2-40B4-BE49-F238E27FC236}"/>
            </a:extLst>
          </p:cNvPr>
          <p:cNvSpPr/>
          <p:nvPr/>
        </p:nvSpPr>
        <p:spPr>
          <a:xfrm>
            <a:off x="4921250" y="3824288"/>
            <a:ext cx="2635250" cy="2635250"/>
          </a:xfrm>
          <a:prstGeom prst="ellipse">
            <a:avLst/>
          </a:prstGeom>
          <a:solidFill>
            <a:srgbClr val="F3AADA">
              <a:alpha val="20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14" name="Elipse 13">
            <a:extLst>
              <a:ext uri="{FF2B5EF4-FFF2-40B4-BE49-F238E27FC236}"/>
            </a:extLst>
          </p:cNvPr>
          <p:cNvSpPr/>
          <p:nvPr/>
        </p:nvSpPr>
        <p:spPr>
          <a:xfrm>
            <a:off x="8926513" y="3824288"/>
            <a:ext cx="2635250" cy="2635250"/>
          </a:xfrm>
          <a:prstGeom prst="ellipse">
            <a:avLst/>
          </a:prstGeom>
          <a:solidFill>
            <a:srgbClr val="FFC000">
              <a:alpha val="1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26" name="Rectángulo redondeado 25">
            <a:extLst>
              <a:ext uri="{FF2B5EF4-FFF2-40B4-BE49-F238E27FC236}"/>
            </a:extLst>
          </p:cNvPr>
          <p:cNvSpPr/>
          <p:nvPr/>
        </p:nvSpPr>
        <p:spPr>
          <a:xfrm>
            <a:off x="1204913" y="2616200"/>
            <a:ext cx="9782175" cy="2051050"/>
          </a:xfrm>
          <a:prstGeom prst="roundRect">
            <a:avLst>
              <a:gd name="adj" fmla="val 7468"/>
            </a:avLst>
          </a:prstGeom>
          <a:solidFill>
            <a:schemeClr val="bg1">
              <a:alpha val="78000"/>
            </a:schemeClr>
          </a:solidFill>
          <a:ln w="19050">
            <a:noFill/>
            <a:prstDash val="dash"/>
          </a:ln>
          <a:effectLst>
            <a:outerShdw blurRad="152400" dist="101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3801" name="CuadroTexto 1"/>
          <p:cNvSpPr txBox="1">
            <a:spLocks noChangeArrowheads="1"/>
          </p:cNvSpPr>
          <p:nvPr/>
        </p:nvSpPr>
        <p:spPr bwMode="auto">
          <a:xfrm>
            <a:off x="3476625" y="2917825"/>
            <a:ext cx="5210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b="1">
                <a:solidFill>
                  <a:srgbClr val="1A2F51"/>
                </a:solidFill>
                <a:latin typeface="Century Gothic" pitchFamily="34" charset="0"/>
              </a:rPr>
              <a:t>Los hemos construido en base a tres criterios</a:t>
            </a:r>
          </a:p>
        </p:txBody>
      </p:sp>
      <p:sp>
        <p:nvSpPr>
          <p:cNvPr id="33802" name="CuadroTexto 7"/>
          <p:cNvSpPr txBox="1">
            <a:spLocks noChangeArrowheads="1"/>
          </p:cNvSpPr>
          <p:nvPr/>
        </p:nvSpPr>
        <p:spPr bwMode="auto">
          <a:xfrm>
            <a:off x="1571625" y="3425825"/>
            <a:ext cx="5286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4800" b="1">
                <a:solidFill>
                  <a:srgbClr val="1A2F51"/>
                </a:solidFill>
                <a:latin typeface="Century Gothic" pitchFamily="34" charset="0"/>
              </a:rPr>
              <a:t>1</a:t>
            </a:r>
          </a:p>
        </p:txBody>
      </p:sp>
      <p:sp>
        <p:nvSpPr>
          <p:cNvPr id="33803" name="CuadroTexto 27"/>
          <p:cNvSpPr txBox="1">
            <a:spLocks noChangeArrowheads="1"/>
          </p:cNvSpPr>
          <p:nvPr/>
        </p:nvSpPr>
        <p:spPr bwMode="auto">
          <a:xfrm>
            <a:off x="2176463" y="3517900"/>
            <a:ext cx="2047875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600">
                <a:solidFill>
                  <a:srgbClr val="1A2F51"/>
                </a:solidFill>
                <a:latin typeface="Century Gothic" pitchFamily="34" charset="0"/>
              </a:rPr>
              <a:t>Productos contratados</a:t>
            </a:r>
          </a:p>
        </p:txBody>
      </p:sp>
      <p:sp>
        <p:nvSpPr>
          <p:cNvPr id="33804" name="CuadroTexto 26"/>
          <p:cNvSpPr txBox="1">
            <a:spLocks noChangeArrowheads="1"/>
          </p:cNvSpPr>
          <p:nvPr/>
        </p:nvSpPr>
        <p:spPr bwMode="auto">
          <a:xfrm>
            <a:off x="4802188" y="3446463"/>
            <a:ext cx="4429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4800" b="1">
                <a:solidFill>
                  <a:srgbClr val="1A2F51"/>
                </a:solidFill>
                <a:latin typeface="Century Gothic" pitchFamily="34" charset="0"/>
              </a:rPr>
              <a:t>2</a:t>
            </a:r>
          </a:p>
        </p:txBody>
      </p:sp>
      <p:sp>
        <p:nvSpPr>
          <p:cNvPr id="33805" name="CuadroTexto 31"/>
          <p:cNvSpPr txBox="1">
            <a:spLocks noChangeArrowheads="1"/>
          </p:cNvSpPr>
          <p:nvPr/>
        </p:nvSpPr>
        <p:spPr bwMode="auto">
          <a:xfrm>
            <a:off x="5456238" y="3641725"/>
            <a:ext cx="20478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600">
                <a:solidFill>
                  <a:srgbClr val="1A2F51"/>
                </a:solidFill>
                <a:latin typeface="Century Gothic" pitchFamily="34" charset="0"/>
              </a:rPr>
              <a:t>Salario</a:t>
            </a:r>
          </a:p>
        </p:txBody>
      </p:sp>
      <p:cxnSp>
        <p:nvCxnSpPr>
          <p:cNvPr id="3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6651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7" name="object 3"/>
          <p:cNvSpPr txBox="1">
            <a:spLocks/>
          </p:cNvSpPr>
          <p:nvPr/>
        </p:nvSpPr>
        <p:spPr bwMode="auto">
          <a:xfrm>
            <a:off x="368300" y="287338"/>
            <a:ext cx="1028858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6EC74"/>
                </a:solidFill>
                <a:latin typeface="Century Gothic" pitchFamily="34" charset="0"/>
              </a:rPr>
              <a:t>¿De qué criterios hemos partido para construirlos?</a:t>
            </a:r>
          </a:p>
        </p:txBody>
      </p:sp>
      <p:sp>
        <p:nvSpPr>
          <p:cNvPr id="33808" name="CuadroTexto 5"/>
          <p:cNvSpPr txBox="1">
            <a:spLocks noChangeArrowheads="1"/>
          </p:cNvSpPr>
          <p:nvPr/>
        </p:nvSpPr>
        <p:spPr bwMode="auto">
          <a:xfrm>
            <a:off x="8081963" y="3425825"/>
            <a:ext cx="53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4800" b="1">
                <a:solidFill>
                  <a:srgbClr val="1A2F51"/>
                </a:solidFill>
                <a:latin typeface="Century Gothic" pitchFamily="34" charset="0"/>
              </a:rPr>
              <a:t>3</a:t>
            </a:r>
          </a:p>
        </p:txBody>
      </p:sp>
      <p:sp>
        <p:nvSpPr>
          <p:cNvPr id="33809" name="CuadroTexto 6"/>
          <p:cNvSpPr txBox="1">
            <a:spLocks noChangeArrowheads="1"/>
          </p:cNvSpPr>
          <p:nvPr/>
        </p:nvSpPr>
        <p:spPr bwMode="auto">
          <a:xfrm>
            <a:off x="8686800" y="3659188"/>
            <a:ext cx="20494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600">
                <a:solidFill>
                  <a:srgbClr val="1A2F51"/>
                </a:solidFill>
                <a:latin typeface="Century Gothic" pitchFamily="34" charset="0"/>
              </a:rPr>
              <a:t>Edad</a:t>
            </a:r>
          </a:p>
        </p:txBody>
      </p:sp>
      <p:pic>
        <p:nvPicPr>
          <p:cNvPr id="33810" name="Google Shape;61;p12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uadroTexto 2"/>
          <p:cNvSpPr txBox="1">
            <a:spLocks noChangeArrowheads="1"/>
          </p:cNvSpPr>
          <p:nvPr/>
        </p:nvSpPr>
        <p:spPr bwMode="auto">
          <a:xfrm>
            <a:off x="387350" y="311150"/>
            <a:ext cx="7862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400" b="1">
                <a:solidFill>
                  <a:srgbClr val="96EC74"/>
                </a:solidFill>
                <a:latin typeface="Calibri" pitchFamily="34" charset="0"/>
              </a:rPr>
              <a:t>¿En que nos basamos para decidir el número de clústers?</a:t>
            </a:r>
          </a:p>
        </p:txBody>
      </p:sp>
      <p:cxnSp>
        <p:nvCxnSpPr>
          <p:cNvPr id="4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387350" y="730250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3" name="Imagen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9400" y="1457325"/>
            <a:ext cx="8662988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4921250" y="1050925"/>
            <a:ext cx="2635250" cy="2635250"/>
          </a:xfrm>
          <a:prstGeom prst="ellipse">
            <a:avLst/>
          </a:prstGeom>
          <a:solidFill>
            <a:srgbClr val="17E134">
              <a:alpha val="10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2" name="Elipse 1">
            <a:extLst>
              <a:ext uri="{FF2B5EF4-FFF2-40B4-BE49-F238E27FC236}"/>
            </a:extLst>
          </p:cNvPr>
          <p:cNvSpPr/>
          <p:nvPr/>
        </p:nvSpPr>
        <p:spPr>
          <a:xfrm>
            <a:off x="8926513" y="1050925"/>
            <a:ext cx="2635250" cy="2635250"/>
          </a:xfrm>
          <a:prstGeom prst="ellipse">
            <a:avLst/>
          </a:prstGeom>
          <a:solidFill>
            <a:srgbClr val="17E134">
              <a:alpha val="10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25" name="Elipse 24">
            <a:extLst>
              <a:ext uri="{FF2B5EF4-FFF2-40B4-BE49-F238E27FC236}"/>
            </a:extLst>
          </p:cNvPr>
          <p:cNvSpPr/>
          <p:nvPr/>
        </p:nvSpPr>
        <p:spPr>
          <a:xfrm>
            <a:off x="882650" y="1050925"/>
            <a:ext cx="2635250" cy="2635250"/>
          </a:xfrm>
          <a:prstGeom prst="ellipse">
            <a:avLst/>
          </a:prstGeom>
          <a:solidFill>
            <a:srgbClr val="17E134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 dirty="0"/>
          </a:p>
        </p:txBody>
      </p:sp>
      <p:sp>
        <p:nvSpPr>
          <p:cNvPr id="21" name="Elipse 20">
            <a:extLst>
              <a:ext uri="{FF2B5EF4-FFF2-40B4-BE49-F238E27FC236}"/>
            </a:extLst>
          </p:cNvPr>
          <p:cNvSpPr/>
          <p:nvPr/>
        </p:nvSpPr>
        <p:spPr>
          <a:xfrm>
            <a:off x="882650" y="4027488"/>
            <a:ext cx="2635250" cy="2635250"/>
          </a:xfrm>
          <a:prstGeom prst="ellipse">
            <a:avLst/>
          </a:prstGeom>
          <a:solidFill>
            <a:srgbClr val="17E134">
              <a:alpha val="10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15" name="Elipse 14">
            <a:extLst>
              <a:ext uri="{FF2B5EF4-FFF2-40B4-BE49-F238E27FC236}"/>
            </a:extLst>
          </p:cNvPr>
          <p:cNvSpPr/>
          <p:nvPr/>
        </p:nvSpPr>
        <p:spPr>
          <a:xfrm>
            <a:off x="4921250" y="4027488"/>
            <a:ext cx="2635250" cy="2635250"/>
          </a:xfrm>
          <a:prstGeom prst="ellipse">
            <a:avLst/>
          </a:prstGeom>
          <a:solidFill>
            <a:srgbClr val="17E134">
              <a:alpha val="10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cxnSp>
        <p:nvCxnSpPr>
          <p:cNvPr id="3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6651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2" name="object 3"/>
          <p:cNvSpPr txBox="1">
            <a:spLocks/>
          </p:cNvSpPr>
          <p:nvPr/>
        </p:nvSpPr>
        <p:spPr bwMode="auto">
          <a:xfrm>
            <a:off x="368300" y="287338"/>
            <a:ext cx="1028858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6EC74"/>
                </a:solidFill>
                <a:latin typeface="Century Gothic" pitchFamily="34" charset="0"/>
              </a:rPr>
              <a:t>¿Qué clústers hemos obtenido?</a:t>
            </a:r>
          </a:p>
        </p:txBody>
      </p:sp>
      <p:sp>
        <p:nvSpPr>
          <p:cNvPr id="6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165225" y="804863"/>
            <a:ext cx="2070100" cy="492125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32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Junior</a:t>
            </a:r>
            <a:endParaRPr lang="es-ES" sz="32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5" name="Elipse 4">
            <a:extLst>
              <a:ext uri="{FF2B5EF4-FFF2-40B4-BE49-F238E27FC236}"/>
            </a:extLst>
          </p:cNvPr>
          <p:cNvSpPr/>
          <p:nvPr/>
        </p:nvSpPr>
        <p:spPr>
          <a:xfrm>
            <a:off x="8926513" y="4027488"/>
            <a:ext cx="2635250" cy="2635250"/>
          </a:xfrm>
          <a:prstGeom prst="ellipse">
            <a:avLst/>
          </a:prstGeom>
          <a:solidFill>
            <a:srgbClr val="17E134">
              <a:alpha val="101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12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5132388" y="827088"/>
            <a:ext cx="2266950" cy="492125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32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Perezosos</a:t>
            </a:r>
            <a:endParaRPr lang="es-ES" sz="32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13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8845550" y="846138"/>
            <a:ext cx="2771775" cy="492125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32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Los nuevos 20</a:t>
            </a:r>
            <a:endParaRPr lang="es-ES" sz="32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14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165225" y="3781425"/>
            <a:ext cx="2070100" cy="492125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3200" b="1" dirty="0" err="1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Angels</a:t>
            </a:r>
            <a:endParaRPr lang="es-ES" sz="32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16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5203825" y="3781425"/>
            <a:ext cx="2070100" cy="492125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32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Los 40</a:t>
            </a:r>
            <a:endParaRPr lang="es-ES" sz="32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17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278938" y="3749675"/>
            <a:ext cx="1987550" cy="55403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36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Senior</a:t>
            </a:r>
            <a:endParaRPr lang="es-ES" sz="36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grpSp>
        <p:nvGrpSpPr>
          <p:cNvPr id="36880" name="Grupo 38"/>
          <p:cNvGrpSpPr>
            <a:grpSpLocks/>
          </p:cNvGrpSpPr>
          <p:nvPr/>
        </p:nvGrpSpPr>
        <p:grpSpPr bwMode="auto">
          <a:xfrm>
            <a:off x="5516563" y="4467225"/>
            <a:ext cx="1443037" cy="1919288"/>
            <a:chOff x="1479303" y="1510827"/>
            <a:chExt cx="1442720" cy="1919105"/>
          </a:xfrm>
        </p:grpSpPr>
        <p:sp>
          <p:nvSpPr>
            <p:cNvPr id="18" name="CuadroTexto 17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1479303" y="1510827"/>
              <a:ext cx="1442720" cy="584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 err="1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Nº</a:t>
              </a: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 Productos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1-2</a:t>
              </a:r>
            </a:p>
          </p:txBody>
        </p:sp>
        <p:sp>
          <p:nvSpPr>
            <p:cNvPr id="19" name="CuadroTexto 18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1479303" y="2177513"/>
              <a:ext cx="1442720" cy="5857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Salario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106.996€</a:t>
              </a:r>
            </a:p>
          </p:txBody>
        </p:sp>
        <p:sp>
          <p:nvSpPr>
            <p:cNvPr id="20" name="CuadroTexto 19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1479303" y="2845788"/>
              <a:ext cx="1442720" cy="584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Edad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39</a:t>
              </a:r>
            </a:p>
          </p:txBody>
        </p:sp>
      </p:grpSp>
      <p:grpSp>
        <p:nvGrpSpPr>
          <p:cNvPr id="36881" name="Grupo 39"/>
          <p:cNvGrpSpPr>
            <a:grpSpLocks/>
          </p:cNvGrpSpPr>
          <p:nvPr/>
        </p:nvGrpSpPr>
        <p:grpSpPr bwMode="auto">
          <a:xfrm>
            <a:off x="1476375" y="1485900"/>
            <a:ext cx="1462088" cy="1919288"/>
            <a:chOff x="5503323" y="1510827"/>
            <a:chExt cx="1462380" cy="1919105"/>
          </a:xfrm>
        </p:grpSpPr>
        <p:sp>
          <p:nvSpPr>
            <p:cNvPr id="23" name="CuadroTexto 22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5522377" y="1510827"/>
              <a:ext cx="1443326" cy="584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 err="1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Nº</a:t>
              </a: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 Productos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1</a:t>
              </a:r>
            </a:p>
          </p:txBody>
        </p:sp>
        <p:sp>
          <p:nvSpPr>
            <p:cNvPr id="24" name="CuadroTexto 23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5503323" y="2118782"/>
              <a:ext cx="1443326" cy="8619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Salario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105.514€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schemeClr val="accent3"/>
                </a:solidFill>
                <a:latin typeface="Century Gothic" panose="020B0502020202020204" pitchFamily="34" charset="0"/>
                <a:cs typeface="+mn-cs"/>
              </a:endParaRPr>
            </a:p>
          </p:txBody>
        </p:sp>
        <p:sp>
          <p:nvSpPr>
            <p:cNvPr id="26" name="CuadroTexto 25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5522377" y="2845788"/>
              <a:ext cx="1443326" cy="584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Edad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24</a:t>
              </a:r>
            </a:p>
          </p:txBody>
        </p:sp>
      </p:grpSp>
      <p:grpSp>
        <p:nvGrpSpPr>
          <p:cNvPr id="36882" name="Grupo 40"/>
          <p:cNvGrpSpPr>
            <a:grpSpLocks/>
          </p:cNvGrpSpPr>
          <p:nvPr/>
        </p:nvGrpSpPr>
        <p:grpSpPr bwMode="auto">
          <a:xfrm>
            <a:off x="9593263" y="4467225"/>
            <a:ext cx="1441450" cy="1919288"/>
            <a:chOff x="9505703" y="1509895"/>
            <a:chExt cx="1442720" cy="1919105"/>
          </a:xfrm>
        </p:grpSpPr>
        <p:sp>
          <p:nvSpPr>
            <p:cNvPr id="27" name="CuadroTexto 26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9505703" y="1509895"/>
              <a:ext cx="1442720" cy="584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 err="1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Nº</a:t>
              </a: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 Productos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1-2</a:t>
              </a:r>
            </a:p>
          </p:txBody>
        </p:sp>
        <p:sp>
          <p:nvSpPr>
            <p:cNvPr id="28" name="CuadroTexto 27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9505703" y="2176581"/>
              <a:ext cx="1442720" cy="5857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Salario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123.507€</a:t>
              </a:r>
            </a:p>
          </p:txBody>
        </p:sp>
        <p:sp>
          <p:nvSpPr>
            <p:cNvPr id="29" name="CuadroTexto 28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9505703" y="2844856"/>
              <a:ext cx="1442720" cy="584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Edad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62</a:t>
              </a:r>
            </a:p>
          </p:txBody>
        </p:sp>
      </p:grpSp>
      <p:grpSp>
        <p:nvGrpSpPr>
          <p:cNvPr id="36883" name="Grupo 41"/>
          <p:cNvGrpSpPr>
            <a:grpSpLocks/>
          </p:cNvGrpSpPr>
          <p:nvPr/>
        </p:nvGrpSpPr>
        <p:grpSpPr bwMode="auto">
          <a:xfrm>
            <a:off x="5511800" y="1498600"/>
            <a:ext cx="1443038" cy="1919288"/>
            <a:chOff x="1479303" y="4473019"/>
            <a:chExt cx="1442720" cy="1919105"/>
          </a:xfrm>
        </p:grpSpPr>
        <p:sp>
          <p:nvSpPr>
            <p:cNvPr id="30" name="CuadroTexto 29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1479303" y="4473019"/>
              <a:ext cx="1442720" cy="584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 err="1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Nº</a:t>
              </a: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 Productos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1</a:t>
              </a:r>
            </a:p>
          </p:txBody>
        </p:sp>
        <p:sp>
          <p:nvSpPr>
            <p:cNvPr id="31" name="CuadroTexto 30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1479303" y="5107958"/>
              <a:ext cx="1442720" cy="8619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Salario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124.899€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schemeClr val="accent3"/>
                </a:solidFill>
                <a:latin typeface="Century Gothic" panose="020B0502020202020204" pitchFamily="34" charset="0"/>
                <a:cs typeface="+mn-cs"/>
              </a:endParaRPr>
            </a:p>
          </p:txBody>
        </p:sp>
        <p:sp>
          <p:nvSpPr>
            <p:cNvPr id="32" name="CuadroTexto 31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1479303" y="5807980"/>
              <a:ext cx="1442720" cy="584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Edad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30</a:t>
              </a:r>
            </a:p>
          </p:txBody>
        </p:sp>
      </p:grpSp>
      <p:grpSp>
        <p:nvGrpSpPr>
          <p:cNvPr id="36884" name="Grupo 42"/>
          <p:cNvGrpSpPr>
            <a:grpSpLocks/>
          </p:cNvGrpSpPr>
          <p:nvPr/>
        </p:nvGrpSpPr>
        <p:grpSpPr bwMode="auto">
          <a:xfrm>
            <a:off x="1528763" y="4467225"/>
            <a:ext cx="1443037" cy="1919288"/>
            <a:chOff x="5522983" y="4473019"/>
            <a:chExt cx="1442720" cy="1919105"/>
          </a:xfrm>
        </p:grpSpPr>
        <p:sp>
          <p:nvSpPr>
            <p:cNvPr id="33" name="CuadroTexto 32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5522983" y="4473019"/>
              <a:ext cx="1442720" cy="584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 err="1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Nº</a:t>
              </a: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 Productos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3-4</a:t>
              </a:r>
            </a:p>
          </p:txBody>
        </p:sp>
        <p:sp>
          <p:nvSpPr>
            <p:cNvPr id="34" name="CuadroTexto 33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5522983" y="5139705"/>
              <a:ext cx="1442720" cy="5857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Salario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114.523€</a:t>
              </a:r>
            </a:p>
          </p:txBody>
        </p:sp>
        <p:sp>
          <p:nvSpPr>
            <p:cNvPr id="35" name="CuadroTexto 34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5522983" y="5807980"/>
              <a:ext cx="1442720" cy="584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Edad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37</a:t>
              </a:r>
            </a:p>
          </p:txBody>
        </p:sp>
      </p:grpSp>
      <p:grpSp>
        <p:nvGrpSpPr>
          <p:cNvPr id="36885" name="Grupo 43"/>
          <p:cNvGrpSpPr>
            <a:grpSpLocks/>
          </p:cNvGrpSpPr>
          <p:nvPr/>
        </p:nvGrpSpPr>
        <p:grpSpPr bwMode="auto">
          <a:xfrm>
            <a:off x="9485313" y="1509713"/>
            <a:ext cx="1468437" cy="1919287"/>
            <a:chOff x="9505703" y="4390629"/>
            <a:chExt cx="1467589" cy="1919105"/>
          </a:xfrm>
        </p:grpSpPr>
        <p:sp>
          <p:nvSpPr>
            <p:cNvPr id="36" name="CuadroTexto 35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9505703" y="4390629"/>
              <a:ext cx="1442204" cy="5841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 err="1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Nº</a:t>
              </a: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 Productos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1-2</a:t>
              </a:r>
            </a:p>
          </p:txBody>
        </p:sp>
        <p:sp>
          <p:nvSpPr>
            <p:cNvPr id="37" name="CuadroTexto 36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9531088" y="5058903"/>
              <a:ext cx="1442204" cy="8619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Salario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129.519€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srgbClr val="000000"/>
                </a:solidFill>
                <a:latin typeface="Century Gothic" panose="020B0502020202020204" pitchFamily="34" charset="0"/>
                <a:cs typeface="+mn-cs"/>
              </a:endParaRPr>
            </a:p>
          </p:txBody>
        </p:sp>
        <p:sp>
          <p:nvSpPr>
            <p:cNvPr id="38" name="CuadroTexto 37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9505703" y="5725589"/>
              <a:ext cx="1442204" cy="5841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Edad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3"/>
                  </a:solidFill>
                  <a:latin typeface="Century Gothic" panose="020B0502020202020204" pitchFamily="34" charset="0"/>
                  <a:cs typeface="+mn-cs"/>
                </a:rPr>
                <a:t>30</a:t>
              </a:r>
            </a:p>
          </p:txBody>
        </p:sp>
      </p:grpSp>
      <p:pic>
        <p:nvPicPr>
          <p:cNvPr id="36886" name="Google Shape;61;p12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n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8513" y="1243013"/>
            <a:ext cx="10418762" cy="474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6651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5" name="CuadroTexto 5"/>
          <p:cNvSpPr txBox="1">
            <a:spLocks noChangeArrowheads="1"/>
          </p:cNvSpPr>
          <p:nvPr/>
        </p:nvSpPr>
        <p:spPr bwMode="auto">
          <a:xfrm>
            <a:off x="411163" y="296863"/>
            <a:ext cx="60944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96EC74"/>
                </a:solidFill>
                <a:latin typeface="Calibri" pitchFamily="34" charset="0"/>
              </a:rPr>
              <a:t>Número de clientes por clúster</a:t>
            </a:r>
            <a:endParaRPr lang="es-ES">
              <a:latin typeface="Calibri" pitchFamily="34" charset="0"/>
            </a:endParaRPr>
          </a:p>
        </p:txBody>
      </p:sp>
      <p:pic>
        <p:nvPicPr>
          <p:cNvPr id="38916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CuadroTexto 8"/>
          <p:cNvSpPr txBox="1">
            <a:spLocks noChangeArrowheads="1"/>
          </p:cNvSpPr>
          <p:nvPr/>
        </p:nvSpPr>
        <p:spPr bwMode="auto">
          <a:xfrm>
            <a:off x="-458788" y="3157538"/>
            <a:ext cx="629126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s-ES" sz="2800" b="1">
                <a:solidFill>
                  <a:schemeClr val="bg1"/>
                </a:solidFill>
                <a:latin typeface="Century Gothic" pitchFamily="34" charset="0"/>
                <a:ea typeface="Helvetica Neue Light"/>
                <a:cs typeface="Helvetica Neue Light"/>
              </a:rPr>
              <a:t>Junior</a:t>
            </a:r>
            <a:endParaRPr lang="es-ES" sz="2800">
              <a:solidFill>
                <a:schemeClr val="bg1"/>
              </a:solidFill>
              <a:latin typeface="Century Gothic" pitchFamily="34" charset="0"/>
              <a:ea typeface="Helvetica Neue Light"/>
              <a:cs typeface="Helvetica Neue Light"/>
            </a:endParaRPr>
          </a:p>
        </p:txBody>
      </p:sp>
      <p:sp>
        <p:nvSpPr>
          <p:cNvPr id="38918" name="CuadroTexto 10"/>
          <p:cNvSpPr txBox="1">
            <a:spLocks noChangeArrowheads="1"/>
          </p:cNvSpPr>
          <p:nvPr/>
        </p:nvSpPr>
        <p:spPr bwMode="auto">
          <a:xfrm>
            <a:off x="987425" y="4506913"/>
            <a:ext cx="6324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s-ES" sz="2800" b="1">
                <a:solidFill>
                  <a:schemeClr val="bg1"/>
                </a:solidFill>
                <a:latin typeface="Century Gothic" pitchFamily="34" charset="0"/>
              </a:rPr>
              <a:t>Los 40</a:t>
            </a:r>
          </a:p>
        </p:txBody>
      </p:sp>
      <p:sp>
        <p:nvSpPr>
          <p:cNvPr id="38919" name="CuadroTexto 12"/>
          <p:cNvSpPr txBox="1">
            <a:spLocks noChangeArrowheads="1"/>
          </p:cNvSpPr>
          <p:nvPr/>
        </p:nvSpPr>
        <p:spPr bwMode="auto">
          <a:xfrm>
            <a:off x="2505075" y="4845050"/>
            <a:ext cx="6326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s-ES" b="1">
                <a:solidFill>
                  <a:schemeClr val="bg1"/>
                </a:solidFill>
                <a:latin typeface="Century Gothic" pitchFamily="34" charset="0"/>
                <a:ea typeface="Helvetica Neue Light"/>
                <a:cs typeface="Helvetica Neue Light"/>
              </a:rPr>
              <a:t>Angels</a:t>
            </a:r>
            <a:endParaRPr lang="es-ES">
              <a:solidFill>
                <a:schemeClr val="bg1"/>
              </a:solidFill>
              <a:latin typeface="Century Gothic" pitchFamily="34" charset="0"/>
              <a:ea typeface="Helvetica Neue Light"/>
              <a:cs typeface="Helvetica Neue Light"/>
            </a:endParaRPr>
          </a:p>
        </p:txBody>
      </p:sp>
      <p:sp>
        <p:nvSpPr>
          <p:cNvPr id="38920" name="CuadroTexto 14"/>
          <p:cNvSpPr txBox="1">
            <a:spLocks noChangeArrowheads="1"/>
          </p:cNvSpPr>
          <p:nvPr/>
        </p:nvSpPr>
        <p:spPr bwMode="auto">
          <a:xfrm>
            <a:off x="6583363" y="4876800"/>
            <a:ext cx="10699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s-ES" b="1">
                <a:solidFill>
                  <a:schemeClr val="bg1"/>
                </a:solidFill>
                <a:latin typeface="Century Gothic" pitchFamily="34" charset="0"/>
                <a:ea typeface="Helvetica Neue Light"/>
                <a:cs typeface="Helvetica Neue Light"/>
              </a:rPr>
              <a:t>Senior</a:t>
            </a:r>
            <a:endParaRPr lang="es-ES">
              <a:solidFill>
                <a:schemeClr val="bg1"/>
              </a:solidFill>
              <a:latin typeface="Century Gothic" pitchFamily="34" charset="0"/>
              <a:ea typeface="Helvetica Neue Light"/>
              <a:cs typeface="Helvetica Neue Light"/>
            </a:endParaRPr>
          </a:p>
        </p:txBody>
      </p:sp>
      <p:sp>
        <p:nvSpPr>
          <p:cNvPr id="16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291638" y="4938713"/>
            <a:ext cx="1912937" cy="306387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20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Los nuevos 20</a:t>
            </a:r>
            <a:endParaRPr lang="es-ES" sz="20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18" name="CuadroTexto 17">
            <a:extLst>
              <a:ext uri="{FF2B5EF4-FFF2-40B4-BE49-F238E27FC236}"/>
            </a:extLst>
          </p:cNvPr>
          <p:cNvSpPr txBox="1"/>
          <p:nvPr/>
        </p:nvSpPr>
        <p:spPr>
          <a:xfrm>
            <a:off x="6862763" y="4892675"/>
            <a:ext cx="36464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2700" algn="ctr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2000" b="1" dirty="0" err="1">
                <a:solidFill>
                  <a:schemeClr val="accent3"/>
                </a:solidFill>
                <a:latin typeface="Century Gothic" panose="020B0502020202020204" pitchFamily="34" charset="0"/>
                <a:cs typeface="+mj-cs"/>
              </a:rPr>
              <a:t>Perezosos</a:t>
            </a:r>
            <a:r>
              <a:rPr lang="es-ES" b="1" dirty="0" err="1">
                <a:solidFill>
                  <a:schemeClr val="bg1"/>
                </a:solidFill>
                <a:latin typeface="Century Gothic" panose="020B0502020202020204" pitchFamily="34" charset="0"/>
                <a:ea typeface="Helvetica Neue Light" charset="0"/>
                <a:cs typeface="+mn-cs"/>
              </a:rPr>
              <a:t>or</a:t>
            </a:r>
            <a:endParaRPr lang="es-ES" dirty="0">
              <a:solidFill>
                <a:schemeClr val="bg1"/>
              </a:solidFill>
              <a:latin typeface="Century Gothic" panose="020B0502020202020204" pitchFamily="34" charset="0"/>
              <a:ea typeface="Helvetica Neue Light" charset="0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/>
            </a:extLst>
          </p:cNvPr>
          <p:cNvSpPr/>
          <p:nvPr/>
        </p:nvSpPr>
        <p:spPr>
          <a:xfrm>
            <a:off x="3198813" y="4029075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3" name="Elipse 32">
            <a:extLst>
              <a:ext uri="{FF2B5EF4-FFF2-40B4-BE49-F238E27FC236}"/>
            </a:extLst>
          </p:cNvPr>
          <p:cNvSpPr/>
          <p:nvPr/>
        </p:nvSpPr>
        <p:spPr>
          <a:xfrm>
            <a:off x="3022600" y="4029075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34" name="Rectángulo 33">
            <a:extLst>
              <a:ext uri="{FF2B5EF4-FFF2-40B4-BE49-F238E27FC236}"/>
            </a:extLst>
          </p:cNvPr>
          <p:cNvSpPr/>
          <p:nvPr/>
        </p:nvSpPr>
        <p:spPr>
          <a:xfrm>
            <a:off x="3744913" y="4029075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PERSONALIZACIÓN</a:t>
            </a:r>
          </a:p>
        </p:txBody>
      </p:sp>
      <p:sp>
        <p:nvSpPr>
          <p:cNvPr id="39940" name="object 3"/>
          <p:cNvSpPr txBox="1">
            <a:spLocks/>
          </p:cNvSpPr>
          <p:nvPr/>
        </p:nvSpPr>
        <p:spPr bwMode="auto">
          <a:xfrm>
            <a:off x="368300" y="390525"/>
            <a:ext cx="6754813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4E17F"/>
                </a:solidFill>
                <a:latin typeface="Century Gothic" pitchFamily="34" charset="0"/>
              </a:rPr>
              <a:t> ÍNDICE</a:t>
            </a:r>
          </a:p>
        </p:txBody>
      </p:sp>
      <p:sp>
        <p:nvSpPr>
          <p:cNvPr id="20" name="Rectángulo 19">
            <a:extLst>
              <a:ext uri="{FF2B5EF4-FFF2-40B4-BE49-F238E27FC236}"/>
            </a:extLst>
          </p:cNvPr>
          <p:cNvSpPr/>
          <p:nvPr/>
        </p:nvSpPr>
        <p:spPr>
          <a:xfrm>
            <a:off x="3198813" y="1817688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1" name="Elipse 20">
            <a:extLst>
              <a:ext uri="{FF2B5EF4-FFF2-40B4-BE49-F238E27FC236}"/>
            </a:extLst>
          </p:cNvPr>
          <p:cNvSpPr/>
          <p:nvPr/>
        </p:nvSpPr>
        <p:spPr>
          <a:xfrm>
            <a:off x="3022600" y="1817688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5" name="Rectángulo 24">
            <a:extLst>
              <a:ext uri="{FF2B5EF4-FFF2-40B4-BE49-F238E27FC236}"/>
            </a:extLst>
          </p:cNvPr>
          <p:cNvSpPr/>
          <p:nvPr/>
        </p:nvSpPr>
        <p:spPr>
          <a:xfrm>
            <a:off x="3559175" y="1817688"/>
            <a:ext cx="5243513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latin typeface="Century Gothic" panose="020B0502020202020204" pitchFamily="34" charset="0"/>
              </a:rPr>
              <a:t>ANÁLISIS</a:t>
            </a:r>
          </a:p>
        </p:txBody>
      </p:sp>
      <p:sp>
        <p:nvSpPr>
          <p:cNvPr id="26" name="Rectángulo 25">
            <a:extLst>
              <a:ext uri="{FF2B5EF4-FFF2-40B4-BE49-F238E27FC236}"/>
            </a:extLst>
          </p:cNvPr>
          <p:cNvSpPr/>
          <p:nvPr/>
        </p:nvSpPr>
        <p:spPr>
          <a:xfrm>
            <a:off x="3198813" y="2554288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7" name="Elipse 26">
            <a:extLst>
              <a:ext uri="{FF2B5EF4-FFF2-40B4-BE49-F238E27FC236}"/>
            </a:extLst>
          </p:cNvPr>
          <p:cNvSpPr/>
          <p:nvPr/>
        </p:nvSpPr>
        <p:spPr>
          <a:xfrm>
            <a:off x="3022600" y="2554288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8" name="Rectángulo 27">
            <a:extLst>
              <a:ext uri="{FF2B5EF4-FFF2-40B4-BE49-F238E27FC236}"/>
            </a:extLst>
          </p:cNvPr>
          <p:cNvSpPr/>
          <p:nvPr/>
        </p:nvSpPr>
        <p:spPr>
          <a:xfrm>
            <a:off x="3559175" y="2554288"/>
            <a:ext cx="5243513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SEGMENTACIÓN</a:t>
            </a:r>
          </a:p>
        </p:txBody>
      </p:sp>
      <p:sp>
        <p:nvSpPr>
          <p:cNvPr id="29" name="Rectángulo 28">
            <a:extLst>
              <a:ext uri="{FF2B5EF4-FFF2-40B4-BE49-F238E27FC236}"/>
            </a:extLst>
          </p:cNvPr>
          <p:cNvSpPr/>
          <p:nvPr/>
        </p:nvSpPr>
        <p:spPr>
          <a:xfrm>
            <a:off x="3198813" y="3292475"/>
            <a:ext cx="546100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0" name="Elipse 29">
            <a:extLst>
              <a:ext uri="{FF2B5EF4-FFF2-40B4-BE49-F238E27FC236}"/>
            </a:extLst>
          </p:cNvPr>
          <p:cNvSpPr/>
          <p:nvPr/>
        </p:nvSpPr>
        <p:spPr>
          <a:xfrm>
            <a:off x="3022600" y="3292475"/>
            <a:ext cx="360363" cy="369888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1" name="Rectángulo 30">
            <a:extLst>
              <a:ext uri="{FF2B5EF4-FFF2-40B4-BE49-F238E27FC236}"/>
            </a:extLst>
          </p:cNvPr>
          <p:cNvSpPr/>
          <p:nvPr/>
        </p:nvSpPr>
        <p:spPr>
          <a:xfrm>
            <a:off x="3744913" y="3292475"/>
            <a:ext cx="5057775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RECOMENDACIÓN</a:t>
            </a:r>
          </a:p>
        </p:txBody>
      </p:sp>
      <p:sp>
        <p:nvSpPr>
          <p:cNvPr id="17" name="Rectángulo 16">
            <a:extLst>
              <a:ext uri="{FF2B5EF4-FFF2-40B4-BE49-F238E27FC236}"/>
            </a:extLst>
          </p:cNvPr>
          <p:cNvSpPr/>
          <p:nvPr/>
        </p:nvSpPr>
        <p:spPr>
          <a:xfrm>
            <a:off x="3198813" y="4767263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3022600" y="4767263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3" name="Rectángulo 22">
            <a:extLst>
              <a:ext uri="{FF2B5EF4-FFF2-40B4-BE49-F238E27FC236}"/>
            </a:extLst>
          </p:cNvPr>
          <p:cNvSpPr/>
          <p:nvPr/>
        </p:nvSpPr>
        <p:spPr>
          <a:xfrm>
            <a:off x="3744913" y="4767263"/>
            <a:ext cx="5057775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SEGUIMIENTO</a:t>
            </a:r>
          </a:p>
        </p:txBody>
      </p:sp>
      <p:sp>
        <p:nvSpPr>
          <p:cNvPr id="2" name="Rectángulo 1">
            <a:extLst>
              <a:ext uri="{FF2B5EF4-FFF2-40B4-BE49-F238E27FC236}"/>
            </a:extLst>
          </p:cNvPr>
          <p:cNvSpPr/>
          <p:nvPr/>
        </p:nvSpPr>
        <p:spPr>
          <a:xfrm>
            <a:off x="3198813" y="5503863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Elipse 2">
            <a:extLst>
              <a:ext uri="{FF2B5EF4-FFF2-40B4-BE49-F238E27FC236}"/>
            </a:extLst>
          </p:cNvPr>
          <p:cNvSpPr/>
          <p:nvPr/>
        </p:nvSpPr>
        <p:spPr>
          <a:xfrm>
            <a:off x="3022600" y="5503863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" name="Rectángulo 3">
            <a:extLst>
              <a:ext uri="{FF2B5EF4-FFF2-40B4-BE49-F238E27FC236}"/>
            </a:extLst>
          </p:cNvPr>
          <p:cNvSpPr/>
          <p:nvPr/>
        </p:nvSpPr>
        <p:spPr>
          <a:xfrm>
            <a:off x="3744913" y="5503863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CORDINACIÓN</a:t>
            </a:r>
          </a:p>
        </p:txBody>
      </p:sp>
      <p:pic>
        <p:nvPicPr>
          <p:cNvPr id="39956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0838" y="163513"/>
            <a:ext cx="151130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>
            <a:extLst>
              <a:ext uri="{FF2B5EF4-FFF2-40B4-BE49-F238E27FC236}"/>
            </a:extLst>
          </p:cNvPr>
          <p:cNvSpPr/>
          <p:nvPr/>
        </p:nvSpPr>
        <p:spPr>
          <a:xfrm flipV="1">
            <a:off x="2882900" y="3932238"/>
            <a:ext cx="5943600" cy="204311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  <p:sp>
        <p:nvSpPr>
          <p:cNvPr id="7" name="Rectángulo 6">
            <a:extLst>
              <a:ext uri="{FF2B5EF4-FFF2-40B4-BE49-F238E27FC236}"/>
            </a:extLst>
          </p:cNvPr>
          <p:cNvSpPr/>
          <p:nvPr/>
        </p:nvSpPr>
        <p:spPr>
          <a:xfrm flipV="1">
            <a:off x="3022600" y="1508125"/>
            <a:ext cx="5943600" cy="162083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/>
            </a:extLst>
          </p:cNvPr>
          <p:cNvSpPr/>
          <p:nvPr/>
        </p:nvSpPr>
        <p:spPr>
          <a:xfrm>
            <a:off x="3198813" y="4029075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3" name="Elipse 32">
            <a:extLst>
              <a:ext uri="{FF2B5EF4-FFF2-40B4-BE49-F238E27FC236}"/>
            </a:extLst>
          </p:cNvPr>
          <p:cNvSpPr/>
          <p:nvPr/>
        </p:nvSpPr>
        <p:spPr>
          <a:xfrm>
            <a:off x="3022600" y="4029075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34" name="Rectángulo 33">
            <a:extLst>
              <a:ext uri="{FF2B5EF4-FFF2-40B4-BE49-F238E27FC236}"/>
            </a:extLst>
          </p:cNvPr>
          <p:cNvSpPr/>
          <p:nvPr/>
        </p:nvSpPr>
        <p:spPr>
          <a:xfrm>
            <a:off x="3744913" y="4029075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PERSONALIZACIÓN</a:t>
            </a:r>
          </a:p>
        </p:txBody>
      </p:sp>
      <p:sp>
        <p:nvSpPr>
          <p:cNvPr id="17412" name="object 3"/>
          <p:cNvSpPr txBox="1">
            <a:spLocks/>
          </p:cNvSpPr>
          <p:nvPr/>
        </p:nvSpPr>
        <p:spPr bwMode="auto">
          <a:xfrm>
            <a:off x="368300" y="390525"/>
            <a:ext cx="6754813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4E17F"/>
                </a:solidFill>
                <a:latin typeface="Century Gothic" pitchFamily="34" charset="0"/>
              </a:rPr>
              <a:t> ÍNDICE</a:t>
            </a:r>
          </a:p>
        </p:txBody>
      </p:sp>
      <p:sp>
        <p:nvSpPr>
          <p:cNvPr id="20" name="Rectángulo 19">
            <a:extLst>
              <a:ext uri="{FF2B5EF4-FFF2-40B4-BE49-F238E27FC236}"/>
            </a:extLst>
          </p:cNvPr>
          <p:cNvSpPr/>
          <p:nvPr/>
        </p:nvSpPr>
        <p:spPr>
          <a:xfrm>
            <a:off x="3198813" y="1817688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1" name="Elipse 20">
            <a:extLst>
              <a:ext uri="{FF2B5EF4-FFF2-40B4-BE49-F238E27FC236}"/>
            </a:extLst>
          </p:cNvPr>
          <p:cNvSpPr/>
          <p:nvPr/>
        </p:nvSpPr>
        <p:spPr>
          <a:xfrm>
            <a:off x="3022600" y="1817688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5" name="Rectángulo 24">
            <a:extLst>
              <a:ext uri="{FF2B5EF4-FFF2-40B4-BE49-F238E27FC236}"/>
            </a:extLst>
          </p:cNvPr>
          <p:cNvSpPr/>
          <p:nvPr/>
        </p:nvSpPr>
        <p:spPr>
          <a:xfrm>
            <a:off x="3559175" y="1817688"/>
            <a:ext cx="5243513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latin typeface="Century Gothic" panose="020B0502020202020204" pitchFamily="34" charset="0"/>
              </a:rPr>
              <a:t>ANÁLISIS</a:t>
            </a:r>
          </a:p>
        </p:txBody>
      </p:sp>
      <p:sp>
        <p:nvSpPr>
          <p:cNvPr id="26" name="Rectángulo 25">
            <a:extLst>
              <a:ext uri="{FF2B5EF4-FFF2-40B4-BE49-F238E27FC236}"/>
            </a:extLst>
          </p:cNvPr>
          <p:cNvSpPr/>
          <p:nvPr/>
        </p:nvSpPr>
        <p:spPr>
          <a:xfrm>
            <a:off x="3198813" y="2554288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7" name="Elipse 26">
            <a:extLst>
              <a:ext uri="{FF2B5EF4-FFF2-40B4-BE49-F238E27FC236}"/>
            </a:extLst>
          </p:cNvPr>
          <p:cNvSpPr/>
          <p:nvPr/>
        </p:nvSpPr>
        <p:spPr>
          <a:xfrm>
            <a:off x="3022600" y="2554288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8" name="Rectángulo 27">
            <a:extLst>
              <a:ext uri="{FF2B5EF4-FFF2-40B4-BE49-F238E27FC236}"/>
            </a:extLst>
          </p:cNvPr>
          <p:cNvSpPr/>
          <p:nvPr/>
        </p:nvSpPr>
        <p:spPr>
          <a:xfrm>
            <a:off x="3559175" y="2554288"/>
            <a:ext cx="5243513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SEGMENTACIÓN</a:t>
            </a:r>
          </a:p>
        </p:txBody>
      </p:sp>
      <p:sp>
        <p:nvSpPr>
          <p:cNvPr id="29" name="Rectángulo 28">
            <a:extLst>
              <a:ext uri="{FF2B5EF4-FFF2-40B4-BE49-F238E27FC236}"/>
            </a:extLst>
          </p:cNvPr>
          <p:cNvSpPr/>
          <p:nvPr/>
        </p:nvSpPr>
        <p:spPr>
          <a:xfrm>
            <a:off x="3198813" y="3292475"/>
            <a:ext cx="546100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0" name="Elipse 29">
            <a:extLst>
              <a:ext uri="{FF2B5EF4-FFF2-40B4-BE49-F238E27FC236}"/>
            </a:extLst>
          </p:cNvPr>
          <p:cNvSpPr/>
          <p:nvPr/>
        </p:nvSpPr>
        <p:spPr>
          <a:xfrm>
            <a:off x="3022600" y="3292475"/>
            <a:ext cx="360363" cy="369888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1" name="Rectángulo 30">
            <a:extLst>
              <a:ext uri="{FF2B5EF4-FFF2-40B4-BE49-F238E27FC236}"/>
            </a:extLst>
          </p:cNvPr>
          <p:cNvSpPr/>
          <p:nvPr/>
        </p:nvSpPr>
        <p:spPr>
          <a:xfrm>
            <a:off x="3744913" y="3292475"/>
            <a:ext cx="5057775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RECOMENDACIÓN</a:t>
            </a:r>
          </a:p>
        </p:txBody>
      </p:sp>
      <p:sp>
        <p:nvSpPr>
          <p:cNvPr id="17" name="Rectángulo 16">
            <a:extLst>
              <a:ext uri="{FF2B5EF4-FFF2-40B4-BE49-F238E27FC236}"/>
            </a:extLst>
          </p:cNvPr>
          <p:cNvSpPr/>
          <p:nvPr/>
        </p:nvSpPr>
        <p:spPr>
          <a:xfrm>
            <a:off x="3198813" y="4767263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3022600" y="4767263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3" name="Rectángulo 22">
            <a:extLst>
              <a:ext uri="{FF2B5EF4-FFF2-40B4-BE49-F238E27FC236}"/>
            </a:extLst>
          </p:cNvPr>
          <p:cNvSpPr/>
          <p:nvPr/>
        </p:nvSpPr>
        <p:spPr>
          <a:xfrm>
            <a:off x="3744913" y="4767263"/>
            <a:ext cx="5057775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SEGUIMIENTO</a:t>
            </a:r>
          </a:p>
        </p:txBody>
      </p:sp>
      <p:sp>
        <p:nvSpPr>
          <p:cNvPr id="2" name="Rectángulo 1">
            <a:extLst>
              <a:ext uri="{FF2B5EF4-FFF2-40B4-BE49-F238E27FC236}"/>
            </a:extLst>
          </p:cNvPr>
          <p:cNvSpPr/>
          <p:nvPr/>
        </p:nvSpPr>
        <p:spPr>
          <a:xfrm>
            <a:off x="3198813" y="5503863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Elipse 2">
            <a:extLst>
              <a:ext uri="{FF2B5EF4-FFF2-40B4-BE49-F238E27FC236}"/>
            </a:extLst>
          </p:cNvPr>
          <p:cNvSpPr/>
          <p:nvPr/>
        </p:nvSpPr>
        <p:spPr>
          <a:xfrm>
            <a:off x="3022600" y="5503863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" name="Rectángulo 3">
            <a:extLst>
              <a:ext uri="{FF2B5EF4-FFF2-40B4-BE49-F238E27FC236}"/>
            </a:extLst>
          </p:cNvPr>
          <p:cNvSpPr/>
          <p:nvPr/>
        </p:nvSpPr>
        <p:spPr>
          <a:xfrm>
            <a:off x="3744913" y="5503863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COORDINACIÓN</a:t>
            </a:r>
          </a:p>
        </p:txBody>
      </p:sp>
      <p:pic>
        <p:nvPicPr>
          <p:cNvPr id="17428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0838" y="163513"/>
            <a:ext cx="151130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adroTexto 25">
            <a:extLst>
              <a:ext uri="{FF2B5EF4-FFF2-40B4-BE49-F238E27FC236}"/>
            </a:extLst>
          </p:cNvPr>
          <p:cNvSpPr txBox="1"/>
          <p:nvPr/>
        </p:nvSpPr>
        <p:spPr>
          <a:xfrm>
            <a:off x="1466850" y="1473200"/>
            <a:ext cx="9931400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Tarjetas de crédito        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(Edad y Total de productos)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Domiciliaciones         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(Plan de pensiones y Total de productos)</a:t>
            </a:r>
            <a:endParaRPr lang="es-ES" sz="11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Plan de pensiones         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(Domiciliaciones y Total de productos)</a:t>
            </a:r>
            <a:endParaRPr lang="es-ES" sz="20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Cuenta bonificada por domiciliaciones          (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Total de productos y Plan de pensiones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Cuenta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easyMoney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Crypto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        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(Total de productos  y Edad)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Tarjetas de débito          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(Total de productos y meses de antigüedad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Cuenta </a:t>
            </a:r>
            <a:r>
              <a:rPr lang="es-ES" sz="1600" dirty="0" err="1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easyMoney</a:t>
            </a:r>
            <a:r>
              <a:rPr lang="es-ES" sz="16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        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(Cuenta bonificada por domiciliaciones y Total de productos)</a:t>
            </a:r>
            <a:endParaRPr lang="es-ES" sz="16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41986" name="object 3"/>
          <p:cNvSpPr txBox="1">
            <a:spLocks/>
          </p:cNvSpPr>
          <p:nvPr/>
        </p:nvSpPr>
        <p:spPr bwMode="auto">
          <a:xfrm>
            <a:off x="368300" y="287338"/>
            <a:ext cx="965041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6EC74"/>
                </a:solidFill>
                <a:latin typeface="Century Gothic" pitchFamily="34" charset="0"/>
              </a:rPr>
              <a:t>Recomendación</a:t>
            </a:r>
          </a:p>
        </p:txBody>
      </p:sp>
      <p:cxnSp>
        <p:nvCxnSpPr>
          <p:cNvPr id="10" name="Conector recto 9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7032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8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20463" y="219075"/>
            <a:ext cx="42545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uadroTexto 3">
            <a:extLst>
              <a:ext uri="{FF2B5EF4-FFF2-40B4-BE49-F238E27FC236}"/>
            </a:extLst>
          </p:cNvPr>
          <p:cNvSpPr txBox="1"/>
          <p:nvPr/>
        </p:nvSpPr>
        <p:spPr>
          <a:xfrm>
            <a:off x="1465263" y="998538"/>
            <a:ext cx="46307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PRODUCTOS Y TOP FEATURES </a:t>
            </a:r>
          </a:p>
        </p:txBody>
      </p:sp>
      <p:sp>
        <p:nvSpPr>
          <p:cNvPr id="5" name="CuadroTexto 4">
            <a:extLst>
              <a:ext uri="{FF2B5EF4-FFF2-40B4-BE49-F238E27FC236}"/>
            </a:extLst>
          </p:cNvPr>
          <p:cNvSpPr txBox="1"/>
          <p:nvPr/>
        </p:nvSpPr>
        <p:spPr>
          <a:xfrm>
            <a:off x="1549400" y="3297238"/>
            <a:ext cx="311467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OBJETIVO</a:t>
            </a:r>
            <a:endParaRPr lang="es-ES" sz="1400" b="1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/>
            </a:extLst>
          </p:cNvPr>
          <p:cNvSpPr txBox="1"/>
          <p:nvPr/>
        </p:nvSpPr>
        <p:spPr>
          <a:xfrm>
            <a:off x="1466850" y="3616325"/>
            <a:ext cx="809625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Predecir un top en probabilidad de compra por cada uno de los productos, teniendo en cuenta los clientes activos</a:t>
            </a:r>
          </a:p>
        </p:txBody>
      </p:sp>
      <p:sp>
        <p:nvSpPr>
          <p:cNvPr id="2" name="CuadroTexto 1">
            <a:extLst>
              <a:ext uri="{FF2B5EF4-FFF2-40B4-BE49-F238E27FC236}"/>
            </a:extLst>
          </p:cNvPr>
          <p:cNvSpPr txBox="1"/>
          <p:nvPr/>
        </p:nvSpPr>
        <p:spPr>
          <a:xfrm>
            <a:off x="1549400" y="4197350"/>
            <a:ext cx="31146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ESTRATEGIA</a:t>
            </a:r>
            <a:endParaRPr lang="es-ES" sz="1400" b="1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/>
            </a:extLst>
          </p:cNvPr>
          <p:cNvSpPr txBox="1"/>
          <p:nvPr/>
        </p:nvSpPr>
        <p:spPr>
          <a:xfrm>
            <a:off x="1549400" y="4535488"/>
            <a:ext cx="8096250" cy="2246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Buscar más de 1000 usuarios con el producto activo los meses anteriores, y el mismo número sin el producto contratado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La muestra resultante, 75% para el entrenamiento y 25% para probar sus resultados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Una vez probados varios algoritmos, finalmente con el que se han logrado mejores resultados (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Random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 Forest – 91% de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accuracy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 al inicio del top)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Detección de las variables más importantes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Aplicación del modelo a los clientes activos sin ese producto contratado, haciendo un ranking de probabilidad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s-ES" sz="1400" dirty="0">
              <a:latin typeface="Century Gothic" panose="020B0502020202020204" pitchFamily="34" charset="0"/>
              <a:cs typeface="+mn-cs"/>
            </a:endParaRPr>
          </a:p>
        </p:txBody>
      </p:sp>
      <p:cxnSp>
        <p:nvCxnSpPr>
          <p:cNvPr id="8" name="Conector recto de flecha 7">
            <a:extLst>
              <a:ext uri="{FF2B5EF4-FFF2-40B4-BE49-F238E27FC236}"/>
            </a:extLst>
          </p:cNvPr>
          <p:cNvCxnSpPr/>
          <p:nvPr/>
        </p:nvCxnSpPr>
        <p:spPr>
          <a:xfrm>
            <a:off x="3773488" y="2865438"/>
            <a:ext cx="328612" cy="0"/>
          </a:xfrm>
          <a:prstGeom prst="straightConnector1">
            <a:avLst/>
          </a:prstGeom>
          <a:ln>
            <a:solidFill>
              <a:srgbClr val="17E1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/>
            </a:extLst>
          </p:cNvPr>
          <p:cNvCxnSpPr/>
          <p:nvPr/>
        </p:nvCxnSpPr>
        <p:spPr>
          <a:xfrm>
            <a:off x="3752850" y="1631950"/>
            <a:ext cx="328613" cy="0"/>
          </a:xfrm>
          <a:prstGeom prst="straightConnector1">
            <a:avLst/>
          </a:prstGeom>
          <a:ln>
            <a:solidFill>
              <a:srgbClr val="17E1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/>
            </a:extLst>
          </p:cNvPr>
          <p:cNvCxnSpPr/>
          <p:nvPr/>
        </p:nvCxnSpPr>
        <p:spPr>
          <a:xfrm>
            <a:off x="3538538" y="1900238"/>
            <a:ext cx="327025" cy="0"/>
          </a:xfrm>
          <a:prstGeom prst="straightConnector1">
            <a:avLst/>
          </a:prstGeom>
          <a:ln>
            <a:solidFill>
              <a:srgbClr val="17E1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/>
            </a:extLst>
          </p:cNvPr>
          <p:cNvCxnSpPr/>
          <p:nvPr/>
        </p:nvCxnSpPr>
        <p:spPr>
          <a:xfrm>
            <a:off x="3773488" y="2149475"/>
            <a:ext cx="328612" cy="0"/>
          </a:xfrm>
          <a:prstGeom prst="straightConnector1">
            <a:avLst/>
          </a:prstGeom>
          <a:ln>
            <a:solidFill>
              <a:srgbClr val="17E1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/>
            </a:extLst>
          </p:cNvPr>
          <p:cNvCxnSpPr/>
          <p:nvPr/>
        </p:nvCxnSpPr>
        <p:spPr>
          <a:xfrm>
            <a:off x="4664075" y="2647950"/>
            <a:ext cx="328613" cy="0"/>
          </a:xfrm>
          <a:prstGeom prst="straightConnector1">
            <a:avLst/>
          </a:prstGeom>
          <a:ln>
            <a:solidFill>
              <a:srgbClr val="17E1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/>
            </a:extLst>
          </p:cNvPr>
          <p:cNvCxnSpPr/>
          <p:nvPr/>
        </p:nvCxnSpPr>
        <p:spPr>
          <a:xfrm>
            <a:off x="3865563" y="3114675"/>
            <a:ext cx="328612" cy="0"/>
          </a:xfrm>
          <a:prstGeom prst="straightConnector1">
            <a:avLst/>
          </a:prstGeom>
          <a:ln>
            <a:solidFill>
              <a:srgbClr val="17E1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/>
            </a:extLst>
          </p:cNvPr>
          <p:cNvCxnSpPr/>
          <p:nvPr/>
        </p:nvCxnSpPr>
        <p:spPr>
          <a:xfrm>
            <a:off x="5791200" y="2381250"/>
            <a:ext cx="328613" cy="0"/>
          </a:xfrm>
          <a:prstGeom prst="straightConnector1">
            <a:avLst/>
          </a:prstGeom>
          <a:ln>
            <a:solidFill>
              <a:srgbClr val="17E1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463550" y="1314450"/>
            <a:ext cx="1528763" cy="1495425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cxnSp>
        <p:nvCxnSpPr>
          <p:cNvPr id="3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5889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1" name="object 3"/>
          <p:cNvSpPr txBox="1">
            <a:spLocks/>
          </p:cNvSpPr>
          <p:nvPr/>
        </p:nvSpPr>
        <p:spPr bwMode="auto">
          <a:xfrm>
            <a:off x="411163" y="203200"/>
            <a:ext cx="10288587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6EC74"/>
                </a:solidFill>
                <a:latin typeface="Century Gothic" pitchFamily="34" charset="0"/>
              </a:rPr>
              <a:t>Recomendación</a:t>
            </a:r>
          </a:p>
        </p:txBody>
      </p:sp>
      <p:sp>
        <p:nvSpPr>
          <p:cNvPr id="14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3686175" y="1866900"/>
            <a:ext cx="2071688" cy="36988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5.250</a:t>
            </a:r>
            <a:endParaRPr lang="es-ES" sz="20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33" name="CuadroTexto 32">
            <a:extLst>
              <a:ext uri="{FF2B5EF4-FFF2-40B4-BE49-F238E27FC236}"/>
            </a:extLst>
          </p:cNvPr>
          <p:cNvSpPr txBox="1"/>
          <p:nvPr/>
        </p:nvSpPr>
        <p:spPr>
          <a:xfrm>
            <a:off x="506413" y="1901825"/>
            <a:ext cx="1443037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>
                <a:solidFill>
                  <a:schemeClr val="accent3"/>
                </a:solidFill>
                <a:latin typeface="Century Gothic" panose="020B0502020202020204" pitchFamily="34" charset="0"/>
                <a:cs typeface="+mn-cs"/>
              </a:rPr>
              <a:t>CUENTAS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45" name="Elipse 44">
            <a:extLst>
              <a:ext uri="{FF2B5EF4-FFF2-40B4-BE49-F238E27FC236}"/>
            </a:extLst>
          </p:cNvPr>
          <p:cNvSpPr/>
          <p:nvPr/>
        </p:nvSpPr>
        <p:spPr>
          <a:xfrm>
            <a:off x="463550" y="3292475"/>
            <a:ext cx="1528763" cy="149701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46" name="CuadroTexto 45">
            <a:extLst>
              <a:ext uri="{FF2B5EF4-FFF2-40B4-BE49-F238E27FC236}"/>
            </a:extLst>
          </p:cNvPr>
          <p:cNvSpPr txBox="1"/>
          <p:nvPr/>
        </p:nvSpPr>
        <p:spPr>
          <a:xfrm>
            <a:off x="512763" y="3886200"/>
            <a:ext cx="1443037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>
                <a:solidFill>
                  <a:schemeClr val="accent3"/>
                </a:solidFill>
                <a:latin typeface="Century Gothic" panose="020B0502020202020204" pitchFamily="34" charset="0"/>
                <a:cs typeface="+mn-cs"/>
              </a:rPr>
              <a:t>AHORRO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47" name="Elipse 46">
            <a:extLst>
              <a:ext uri="{FF2B5EF4-FFF2-40B4-BE49-F238E27FC236}"/>
            </a:extLst>
          </p:cNvPr>
          <p:cNvSpPr/>
          <p:nvPr/>
        </p:nvSpPr>
        <p:spPr>
          <a:xfrm>
            <a:off x="469900" y="5014913"/>
            <a:ext cx="1528763" cy="1495425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48" name="CuadroTexto 47">
            <a:extLst>
              <a:ext uri="{FF2B5EF4-FFF2-40B4-BE49-F238E27FC236}"/>
            </a:extLst>
          </p:cNvPr>
          <p:cNvSpPr txBox="1"/>
          <p:nvPr/>
        </p:nvSpPr>
        <p:spPr>
          <a:xfrm>
            <a:off x="411163" y="5611813"/>
            <a:ext cx="1660525" cy="738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>
                <a:solidFill>
                  <a:schemeClr val="accent3"/>
                </a:solidFill>
                <a:latin typeface="Century Gothic" panose="020B0502020202020204" pitchFamily="34" charset="0"/>
                <a:cs typeface="+mn-cs"/>
              </a:rPr>
              <a:t>FINANCIACION</a:t>
            </a:r>
            <a:endParaRPr lang="es-ES" sz="16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49" name="Flecha: a la derecha 48">
            <a:extLst>
              <a:ext uri="{FF2B5EF4-FFF2-40B4-BE49-F238E27FC236}"/>
            </a:extLst>
          </p:cNvPr>
          <p:cNvSpPr/>
          <p:nvPr/>
        </p:nvSpPr>
        <p:spPr>
          <a:xfrm>
            <a:off x="2516188" y="1795463"/>
            <a:ext cx="1001712" cy="512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0" name="Flecha: a la derecha 49">
            <a:extLst>
              <a:ext uri="{FF2B5EF4-FFF2-40B4-BE49-F238E27FC236}"/>
            </a:extLst>
          </p:cNvPr>
          <p:cNvSpPr/>
          <p:nvPr/>
        </p:nvSpPr>
        <p:spPr>
          <a:xfrm>
            <a:off x="2516188" y="3784600"/>
            <a:ext cx="1001712" cy="5127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1" name="Flecha: a la derecha 50">
            <a:extLst>
              <a:ext uri="{FF2B5EF4-FFF2-40B4-BE49-F238E27FC236}"/>
            </a:extLst>
          </p:cNvPr>
          <p:cNvSpPr/>
          <p:nvPr/>
        </p:nvSpPr>
        <p:spPr>
          <a:xfrm>
            <a:off x="2516188" y="5503863"/>
            <a:ext cx="1001712" cy="5127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2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3686175" y="3856038"/>
            <a:ext cx="2071688" cy="369887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2.250</a:t>
            </a:r>
            <a:endParaRPr lang="es-ES" sz="20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53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3686175" y="5575300"/>
            <a:ext cx="2071688" cy="368300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2.500</a:t>
            </a:r>
            <a:endParaRPr lang="es-ES" sz="20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57" name="Rectángulo 56">
            <a:extLst>
              <a:ext uri="{FF2B5EF4-FFF2-40B4-BE49-F238E27FC236}"/>
            </a:extLst>
          </p:cNvPr>
          <p:cNvSpPr/>
          <p:nvPr/>
        </p:nvSpPr>
        <p:spPr>
          <a:xfrm>
            <a:off x="6102350" y="1485900"/>
            <a:ext cx="1736725" cy="285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EMC ACCOUNT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59" name="Abrir llave 58">
            <a:extLst>
              <a:ext uri="{FF2B5EF4-FFF2-40B4-BE49-F238E27FC236}"/>
            </a:extLst>
          </p:cNvPr>
          <p:cNvSpPr/>
          <p:nvPr/>
        </p:nvSpPr>
        <p:spPr>
          <a:xfrm>
            <a:off x="5667375" y="1044575"/>
            <a:ext cx="190500" cy="2036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0" name="Rectángulo 59">
            <a:extLst>
              <a:ext uri="{FF2B5EF4-FFF2-40B4-BE49-F238E27FC236}"/>
            </a:extLst>
          </p:cNvPr>
          <p:cNvSpPr/>
          <p:nvPr/>
        </p:nvSpPr>
        <p:spPr>
          <a:xfrm>
            <a:off x="6102350" y="1090613"/>
            <a:ext cx="1736725" cy="287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EM ACCOUNT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1" name="Rectángulo 60">
            <a:extLst>
              <a:ext uri="{FF2B5EF4-FFF2-40B4-BE49-F238E27FC236}"/>
            </a:extLst>
          </p:cNvPr>
          <p:cNvSpPr/>
          <p:nvPr/>
        </p:nvSpPr>
        <p:spPr>
          <a:xfrm>
            <a:off x="6102350" y="1879600"/>
            <a:ext cx="1736725" cy="2873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PAYROLL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2" name="Rectángulo 61">
            <a:extLst>
              <a:ext uri="{FF2B5EF4-FFF2-40B4-BE49-F238E27FC236}"/>
            </a:extLst>
          </p:cNvPr>
          <p:cNvSpPr/>
          <p:nvPr/>
        </p:nvSpPr>
        <p:spPr>
          <a:xfrm>
            <a:off x="6102350" y="2308225"/>
            <a:ext cx="1736725" cy="2873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PAYROLL ACCOUNT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3" name="Rectángulo 62">
            <a:extLst>
              <a:ext uri="{FF2B5EF4-FFF2-40B4-BE49-F238E27FC236}"/>
            </a:extLst>
          </p:cNvPr>
          <p:cNvSpPr/>
          <p:nvPr/>
        </p:nvSpPr>
        <p:spPr>
          <a:xfrm>
            <a:off x="6102350" y="2728913"/>
            <a:ext cx="1736725" cy="287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DEBIT CARD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4" name="Rectángulo 63">
            <a:extLst>
              <a:ext uri="{FF2B5EF4-FFF2-40B4-BE49-F238E27FC236}"/>
            </a:extLst>
          </p:cNvPr>
          <p:cNvSpPr/>
          <p:nvPr/>
        </p:nvSpPr>
        <p:spPr>
          <a:xfrm>
            <a:off x="6102350" y="3497263"/>
            <a:ext cx="1725613" cy="2873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PENSION PLAN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5" name="Abrir llave 64">
            <a:extLst>
              <a:ext uri="{FF2B5EF4-FFF2-40B4-BE49-F238E27FC236}"/>
            </a:extLst>
          </p:cNvPr>
          <p:cNvSpPr/>
          <p:nvPr/>
        </p:nvSpPr>
        <p:spPr>
          <a:xfrm>
            <a:off x="5661025" y="3325813"/>
            <a:ext cx="192088" cy="1519237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7" name="Rectángulo 66">
            <a:extLst>
              <a:ext uri="{FF2B5EF4-FFF2-40B4-BE49-F238E27FC236}"/>
            </a:extLst>
          </p:cNvPr>
          <p:cNvSpPr/>
          <p:nvPr/>
        </p:nvSpPr>
        <p:spPr>
          <a:xfrm>
            <a:off x="6102350" y="3890963"/>
            <a:ext cx="1725613" cy="2873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SHORT TERM DEPOSIT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8" name="Rectángulo 67">
            <a:extLst>
              <a:ext uri="{FF2B5EF4-FFF2-40B4-BE49-F238E27FC236}"/>
            </a:extLst>
          </p:cNvPr>
          <p:cNvSpPr/>
          <p:nvPr/>
        </p:nvSpPr>
        <p:spPr>
          <a:xfrm>
            <a:off x="6102350" y="4321175"/>
            <a:ext cx="1736725" cy="2857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LONG TERM DEPOSIT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0" name="Abrir llave 69">
            <a:extLst>
              <a:ext uri="{FF2B5EF4-FFF2-40B4-BE49-F238E27FC236}"/>
            </a:extLst>
          </p:cNvPr>
          <p:cNvSpPr/>
          <p:nvPr/>
        </p:nvSpPr>
        <p:spPr>
          <a:xfrm>
            <a:off x="5661025" y="5241925"/>
            <a:ext cx="192088" cy="102393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3" name="Rectángulo 72">
            <a:extLst>
              <a:ext uri="{FF2B5EF4-FFF2-40B4-BE49-F238E27FC236}"/>
            </a:extLst>
          </p:cNvPr>
          <p:cNvSpPr/>
          <p:nvPr/>
        </p:nvSpPr>
        <p:spPr>
          <a:xfrm>
            <a:off x="6102350" y="5610225"/>
            <a:ext cx="1736725" cy="2873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CREDIT CARD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4" name="Rectángulo 73">
            <a:extLst>
              <a:ext uri="{FF2B5EF4-FFF2-40B4-BE49-F238E27FC236}"/>
            </a:extLst>
          </p:cNvPr>
          <p:cNvSpPr/>
          <p:nvPr/>
        </p:nvSpPr>
        <p:spPr>
          <a:xfrm>
            <a:off x="8442325" y="1084263"/>
            <a:ext cx="1249363" cy="287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2.000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5" name="Rectángulo 74">
            <a:extLst>
              <a:ext uri="{FF2B5EF4-FFF2-40B4-BE49-F238E27FC236}"/>
            </a:extLst>
          </p:cNvPr>
          <p:cNvSpPr/>
          <p:nvPr/>
        </p:nvSpPr>
        <p:spPr>
          <a:xfrm>
            <a:off x="8442325" y="1473200"/>
            <a:ext cx="1249363" cy="287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750</a:t>
            </a:r>
            <a:endParaRPr lang="es-ES" sz="1200" dirty="0"/>
          </a:p>
        </p:txBody>
      </p:sp>
      <p:sp>
        <p:nvSpPr>
          <p:cNvPr id="76" name="Rectángulo 75">
            <a:extLst>
              <a:ext uri="{FF2B5EF4-FFF2-40B4-BE49-F238E27FC236}"/>
            </a:extLst>
          </p:cNvPr>
          <p:cNvSpPr/>
          <p:nvPr/>
        </p:nvSpPr>
        <p:spPr>
          <a:xfrm>
            <a:off x="8442325" y="1878013"/>
            <a:ext cx="1249363" cy="287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7" name="Rectángulo 76">
            <a:extLst>
              <a:ext uri="{FF2B5EF4-FFF2-40B4-BE49-F238E27FC236}"/>
            </a:extLst>
          </p:cNvPr>
          <p:cNvSpPr/>
          <p:nvPr/>
        </p:nvSpPr>
        <p:spPr>
          <a:xfrm>
            <a:off x="8442325" y="2308225"/>
            <a:ext cx="1249363" cy="287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1.000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8" name="Rectángulo 77">
            <a:extLst>
              <a:ext uri="{FF2B5EF4-FFF2-40B4-BE49-F238E27FC236}"/>
            </a:extLst>
          </p:cNvPr>
          <p:cNvSpPr/>
          <p:nvPr/>
        </p:nvSpPr>
        <p:spPr>
          <a:xfrm>
            <a:off x="8442325" y="2728913"/>
            <a:ext cx="1249363" cy="287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1.000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9" name="Rectángulo 78">
            <a:extLst>
              <a:ext uri="{FF2B5EF4-FFF2-40B4-BE49-F238E27FC236}"/>
            </a:extLst>
          </p:cNvPr>
          <p:cNvSpPr/>
          <p:nvPr/>
        </p:nvSpPr>
        <p:spPr>
          <a:xfrm>
            <a:off x="8442325" y="3498850"/>
            <a:ext cx="1249363" cy="2873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750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80" name="Rectángulo 79">
            <a:extLst>
              <a:ext uri="{FF2B5EF4-FFF2-40B4-BE49-F238E27FC236}"/>
            </a:extLst>
          </p:cNvPr>
          <p:cNvSpPr/>
          <p:nvPr/>
        </p:nvSpPr>
        <p:spPr>
          <a:xfrm>
            <a:off x="8442325" y="3902075"/>
            <a:ext cx="1249363" cy="285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1.000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81" name="Rectángulo 80">
            <a:extLst>
              <a:ext uri="{FF2B5EF4-FFF2-40B4-BE49-F238E27FC236}"/>
            </a:extLst>
          </p:cNvPr>
          <p:cNvSpPr/>
          <p:nvPr/>
        </p:nvSpPr>
        <p:spPr>
          <a:xfrm>
            <a:off x="8442325" y="4314825"/>
            <a:ext cx="1249363" cy="2873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82" name="Rectángulo 81">
            <a:extLst>
              <a:ext uri="{FF2B5EF4-FFF2-40B4-BE49-F238E27FC236}"/>
            </a:extLst>
          </p:cNvPr>
          <p:cNvSpPr/>
          <p:nvPr/>
        </p:nvSpPr>
        <p:spPr>
          <a:xfrm>
            <a:off x="8442325" y="5619750"/>
            <a:ext cx="1249363" cy="285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2.500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83" name="Rectángulo 82">
            <a:extLst>
              <a:ext uri="{FF2B5EF4-FFF2-40B4-BE49-F238E27FC236}"/>
            </a:extLst>
          </p:cNvPr>
          <p:cNvSpPr/>
          <p:nvPr/>
        </p:nvSpPr>
        <p:spPr>
          <a:xfrm>
            <a:off x="4300538" y="674688"/>
            <a:ext cx="957262" cy="274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dirty="0">
                <a:latin typeface="Century Gothic" panose="020B0502020202020204" pitchFamily="34" charset="0"/>
              </a:rPr>
              <a:t>EMAILS</a:t>
            </a:r>
          </a:p>
        </p:txBody>
      </p:sp>
      <p:pic>
        <p:nvPicPr>
          <p:cNvPr id="43045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>
            <a:extLst>
              <a:ext uri="{FF2B5EF4-FFF2-40B4-BE49-F238E27FC236}"/>
            </a:extLst>
          </p:cNvPr>
          <p:cNvSpPr/>
          <p:nvPr/>
        </p:nvSpPr>
        <p:spPr>
          <a:xfrm>
            <a:off x="6451600" y="687388"/>
            <a:ext cx="1130300" cy="27146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dirty="0">
                <a:latin typeface="Century Gothic" panose="020B0502020202020204" pitchFamily="34" charset="0"/>
              </a:rPr>
              <a:t>PRODUCTOS</a:t>
            </a:r>
          </a:p>
        </p:txBody>
      </p:sp>
      <p:sp>
        <p:nvSpPr>
          <p:cNvPr id="6" name="Rectángulo 5">
            <a:extLst>
              <a:ext uri="{FF2B5EF4-FFF2-40B4-BE49-F238E27FC236}"/>
            </a:extLst>
          </p:cNvPr>
          <p:cNvSpPr/>
          <p:nvPr/>
        </p:nvSpPr>
        <p:spPr>
          <a:xfrm>
            <a:off x="8588375" y="676275"/>
            <a:ext cx="957263" cy="2746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dirty="0">
                <a:latin typeface="Century Gothic" panose="020B0502020202020204" pitchFamily="34" charset="0"/>
              </a:rPr>
              <a:t>EMAILS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463550" y="1314450"/>
            <a:ext cx="1528763" cy="1495425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cxnSp>
        <p:nvCxnSpPr>
          <p:cNvPr id="3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5889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9" name="object 3"/>
          <p:cNvSpPr txBox="1">
            <a:spLocks/>
          </p:cNvSpPr>
          <p:nvPr/>
        </p:nvSpPr>
        <p:spPr bwMode="auto">
          <a:xfrm>
            <a:off x="411163" y="203200"/>
            <a:ext cx="10288587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6EC74"/>
                </a:solidFill>
                <a:latin typeface="Century Gothic" pitchFamily="34" charset="0"/>
              </a:rPr>
              <a:t>ROI: escenario pesimista</a:t>
            </a:r>
          </a:p>
        </p:txBody>
      </p:sp>
      <p:sp>
        <p:nvSpPr>
          <p:cNvPr id="14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3271838" y="1866900"/>
            <a:ext cx="2070100" cy="36988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190</a:t>
            </a:r>
            <a:endParaRPr lang="es-ES" sz="20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33" name="CuadroTexto 32">
            <a:extLst>
              <a:ext uri="{FF2B5EF4-FFF2-40B4-BE49-F238E27FC236}"/>
            </a:extLst>
          </p:cNvPr>
          <p:cNvSpPr txBox="1"/>
          <p:nvPr/>
        </p:nvSpPr>
        <p:spPr>
          <a:xfrm>
            <a:off x="506413" y="1901825"/>
            <a:ext cx="1443037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>
                <a:solidFill>
                  <a:schemeClr val="accent3"/>
                </a:solidFill>
                <a:latin typeface="Century Gothic" panose="020B0502020202020204" pitchFamily="34" charset="0"/>
                <a:cs typeface="+mn-cs"/>
              </a:rPr>
              <a:t>CUENTAS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45" name="Elipse 44">
            <a:extLst>
              <a:ext uri="{FF2B5EF4-FFF2-40B4-BE49-F238E27FC236}"/>
            </a:extLst>
          </p:cNvPr>
          <p:cNvSpPr/>
          <p:nvPr/>
        </p:nvSpPr>
        <p:spPr>
          <a:xfrm>
            <a:off x="463550" y="3292475"/>
            <a:ext cx="1528763" cy="149701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46" name="CuadroTexto 45">
            <a:extLst>
              <a:ext uri="{FF2B5EF4-FFF2-40B4-BE49-F238E27FC236}"/>
            </a:extLst>
          </p:cNvPr>
          <p:cNvSpPr txBox="1"/>
          <p:nvPr/>
        </p:nvSpPr>
        <p:spPr>
          <a:xfrm>
            <a:off x="512763" y="3886200"/>
            <a:ext cx="1443037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>
                <a:solidFill>
                  <a:schemeClr val="accent3"/>
                </a:solidFill>
                <a:latin typeface="Century Gothic" panose="020B0502020202020204" pitchFamily="34" charset="0"/>
                <a:cs typeface="+mn-cs"/>
              </a:rPr>
              <a:t>AHORRO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47" name="Elipse 46">
            <a:extLst>
              <a:ext uri="{FF2B5EF4-FFF2-40B4-BE49-F238E27FC236}"/>
            </a:extLst>
          </p:cNvPr>
          <p:cNvSpPr/>
          <p:nvPr/>
        </p:nvSpPr>
        <p:spPr>
          <a:xfrm>
            <a:off x="469900" y="5014913"/>
            <a:ext cx="1528763" cy="1495425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48" name="CuadroTexto 47">
            <a:extLst>
              <a:ext uri="{FF2B5EF4-FFF2-40B4-BE49-F238E27FC236}"/>
            </a:extLst>
          </p:cNvPr>
          <p:cNvSpPr txBox="1"/>
          <p:nvPr/>
        </p:nvSpPr>
        <p:spPr>
          <a:xfrm>
            <a:off x="411163" y="5611813"/>
            <a:ext cx="1660525" cy="738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>
                <a:solidFill>
                  <a:schemeClr val="accent3"/>
                </a:solidFill>
                <a:latin typeface="Century Gothic" panose="020B0502020202020204" pitchFamily="34" charset="0"/>
                <a:cs typeface="+mn-cs"/>
              </a:rPr>
              <a:t>FINANCIACION</a:t>
            </a:r>
            <a:endParaRPr lang="es-ES" sz="16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49" name="Flecha: a la derecha 48">
            <a:extLst>
              <a:ext uri="{FF2B5EF4-FFF2-40B4-BE49-F238E27FC236}"/>
            </a:extLst>
          </p:cNvPr>
          <p:cNvSpPr/>
          <p:nvPr/>
        </p:nvSpPr>
        <p:spPr>
          <a:xfrm>
            <a:off x="2516188" y="1795463"/>
            <a:ext cx="1001712" cy="512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0" name="Flecha: a la derecha 49">
            <a:extLst>
              <a:ext uri="{FF2B5EF4-FFF2-40B4-BE49-F238E27FC236}"/>
            </a:extLst>
          </p:cNvPr>
          <p:cNvSpPr/>
          <p:nvPr/>
        </p:nvSpPr>
        <p:spPr>
          <a:xfrm>
            <a:off x="2516188" y="3784600"/>
            <a:ext cx="1001712" cy="5127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1" name="Flecha: a la derecha 50">
            <a:extLst>
              <a:ext uri="{FF2B5EF4-FFF2-40B4-BE49-F238E27FC236}"/>
            </a:extLst>
          </p:cNvPr>
          <p:cNvSpPr/>
          <p:nvPr/>
        </p:nvSpPr>
        <p:spPr>
          <a:xfrm>
            <a:off x="2516188" y="5503863"/>
            <a:ext cx="1001712" cy="5127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2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3271838" y="3856038"/>
            <a:ext cx="2070100" cy="369887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90</a:t>
            </a:r>
            <a:endParaRPr lang="es-ES" sz="20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53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3271838" y="5575300"/>
            <a:ext cx="2070100" cy="368300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75</a:t>
            </a:r>
            <a:endParaRPr lang="es-ES" sz="20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57" name="Rectángulo 56">
            <a:extLst>
              <a:ext uri="{FF2B5EF4-FFF2-40B4-BE49-F238E27FC236}"/>
            </a:extLst>
          </p:cNvPr>
          <p:cNvSpPr/>
          <p:nvPr/>
        </p:nvSpPr>
        <p:spPr>
          <a:xfrm>
            <a:off x="5465763" y="1490663"/>
            <a:ext cx="1735137" cy="287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EMC ACCOUNT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59" name="Abrir llave 58">
            <a:extLst>
              <a:ext uri="{FF2B5EF4-FFF2-40B4-BE49-F238E27FC236}"/>
            </a:extLst>
          </p:cNvPr>
          <p:cNvSpPr/>
          <p:nvPr/>
        </p:nvSpPr>
        <p:spPr>
          <a:xfrm>
            <a:off x="5029200" y="1049338"/>
            <a:ext cx="192088" cy="20367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0" name="Rectángulo 59">
            <a:extLst>
              <a:ext uri="{FF2B5EF4-FFF2-40B4-BE49-F238E27FC236}"/>
            </a:extLst>
          </p:cNvPr>
          <p:cNvSpPr/>
          <p:nvPr/>
        </p:nvSpPr>
        <p:spPr>
          <a:xfrm>
            <a:off x="5465763" y="1096963"/>
            <a:ext cx="1735137" cy="287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EM ACCOUNT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1" name="Rectángulo 60">
            <a:extLst>
              <a:ext uri="{FF2B5EF4-FFF2-40B4-BE49-F238E27FC236}"/>
            </a:extLst>
          </p:cNvPr>
          <p:cNvSpPr/>
          <p:nvPr/>
        </p:nvSpPr>
        <p:spPr>
          <a:xfrm>
            <a:off x="5465763" y="1884363"/>
            <a:ext cx="1735137" cy="287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PAYROLL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2" name="Rectángulo 61">
            <a:extLst>
              <a:ext uri="{FF2B5EF4-FFF2-40B4-BE49-F238E27FC236}"/>
            </a:extLst>
          </p:cNvPr>
          <p:cNvSpPr/>
          <p:nvPr/>
        </p:nvSpPr>
        <p:spPr>
          <a:xfrm>
            <a:off x="5465763" y="2314575"/>
            <a:ext cx="1735137" cy="2873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PAYROLL ACCOUNT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3" name="Rectángulo 62">
            <a:extLst>
              <a:ext uri="{FF2B5EF4-FFF2-40B4-BE49-F238E27FC236}"/>
            </a:extLst>
          </p:cNvPr>
          <p:cNvSpPr/>
          <p:nvPr/>
        </p:nvSpPr>
        <p:spPr>
          <a:xfrm>
            <a:off x="5465763" y="2735263"/>
            <a:ext cx="1735137" cy="287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DEBIT CARD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4" name="Rectángulo 63">
            <a:extLst>
              <a:ext uri="{FF2B5EF4-FFF2-40B4-BE49-F238E27FC236}"/>
            </a:extLst>
          </p:cNvPr>
          <p:cNvSpPr/>
          <p:nvPr/>
        </p:nvSpPr>
        <p:spPr>
          <a:xfrm>
            <a:off x="5465763" y="3503613"/>
            <a:ext cx="1724025" cy="2857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PENSION PLAN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5" name="Abrir llave 64">
            <a:extLst>
              <a:ext uri="{FF2B5EF4-FFF2-40B4-BE49-F238E27FC236}"/>
            </a:extLst>
          </p:cNvPr>
          <p:cNvSpPr/>
          <p:nvPr/>
        </p:nvSpPr>
        <p:spPr>
          <a:xfrm>
            <a:off x="5024438" y="3332163"/>
            <a:ext cx="190500" cy="1517650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7" name="Rectángulo 66">
            <a:extLst>
              <a:ext uri="{FF2B5EF4-FFF2-40B4-BE49-F238E27FC236}"/>
            </a:extLst>
          </p:cNvPr>
          <p:cNvSpPr/>
          <p:nvPr/>
        </p:nvSpPr>
        <p:spPr>
          <a:xfrm>
            <a:off x="5465763" y="3897313"/>
            <a:ext cx="1724025" cy="2873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SHORT TERM DEPOSIT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8" name="Rectángulo 67">
            <a:extLst>
              <a:ext uri="{FF2B5EF4-FFF2-40B4-BE49-F238E27FC236}"/>
            </a:extLst>
          </p:cNvPr>
          <p:cNvSpPr/>
          <p:nvPr/>
        </p:nvSpPr>
        <p:spPr>
          <a:xfrm>
            <a:off x="5465763" y="4325938"/>
            <a:ext cx="1735137" cy="2873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LONG TERM DEPOSIT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0" name="Abrir llave 69">
            <a:extLst>
              <a:ext uri="{FF2B5EF4-FFF2-40B4-BE49-F238E27FC236}"/>
            </a:extLst>
          </p:cNvPr>
          <p:cNvSpPr/>
          <p:nvPr/>
        </p:nvSpPr>
        <p:spPr>
          <a:xfrm>
            <a:off x="5024438" y="5248275"/>
            <a:ext cx="190500" cy="1022350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3" name="Rectángulo 72">
            <a:extLst>
              <a:ext uri="{FF2B5EF4-FFF2-40B4-BE49-F238E27FC236}"/>
            </a:extLst>
          </p:cNvPr>
          <p:cNvSpPr/>
          <p:nvPr/>
        </p:nvSpPr>
        <p:spPr>
          <a:xfrm>
            <a:off x="5465763" y="5614988"/>
            <a:ext cx="1735137" cy="2873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CREDIT CARD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4" name="Rectángulo 73">
            <a:extLst>
              <a:ext uri="{FF2B5EF4-FFF2-40B4-BE49-F238E27FC236}"/>
            </a:extLst>
          </p:cNvPr>
          <p:cNvSpPr/>
          <p:nvPr/>
        </p:nvSpPr>
        <p:spPr>
          <a:xfrm>
            <a:off x="7434263" y="1103313"/>
            <a:ext cx="1250950" cy="287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60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5" name="Rectángulo 74">
            <a:extLst>
              <a:ext uri="{FF2B5EF4-FFF2-40B4-BE49-F238E27FC236}"/>
            </a:extLst>
          </p:cNvPr>
          <p:cNvSpPr/>
          <p:nvPr/>
        </p:nvSpPr>
        <p:spPr>
          <a:xfrm>
            <a:off x="7434263" y="1492250"/>
            <a:ext cx="1250950" cy="287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15</a:t>
            </a:r>
            <a:endParaRPr lang="es-ES" sz="1200" dirty="0"/>
          </a:p>
        </p:txBody>
      </p:sp>
      <p:sp>
        <p:nvSpPr>
          <p:cNvPr id="76" name="Rectángulo 75">
            <a:extLst>
              <a:ext uri="{FF2B5EF4-FFF2-40B4-BE49-F238E27FC236}"/>
            </a:extLst>
          </p:cNvPr>
          <p:cNvSpPr/>
          <p:nvPr/>
        </p:nvSpPr>
        <p:spPr>
          <a:xfrm>
            <a:off x="7434263" y="1897063"/>
            <a:ext cx="1250950" cy="287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15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7" name="Rectángulo 76">
            <a:extLst>
              <a:ext uri="{FF2B5EF4-FFF2-40B4-BE49-F238E27FC236}"/>
            </a:extLst>
          </p:cNvPr>
          <p:cNvSpPr/>
          <p:nvPr/>
        </p:nvSpPr>
        <p:spPr>
          <a:xfrm>
            <a:off x="7434263" y="2327275"/>
            <a:ext cx="1250950" cy="287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8" name="Rectángulo 77">
            <a:extLst>
              <a:ext uri="{FF2B5EF4-FFF2-40B4-BE49-F238E27FC236}"/>
            </a:extLst>
          </p:cNvPr>
          <p:cNvSpPr/>
          <p:nvPr/>
        </p:nvSpPr>
        <p:spPr>
          <a:xfrm>
            <a:off x="7434263" y="2747963"/>
            <a:ext cx="1250950" cy="287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9" name="Rectángulo 78">
            <a:extLst>
              <a:ext uri="{FF2B5EF4-FFF2-40B4-BE49-F238E27FC236}"/>
            </a:extLst>
          </p:cNvPr>
          <p:cNvSpPr/>
          <p:nvPr/>
        </p:nvSpPr>
        <p:spPr>
          <a:xfrm>
            <a:off x="7434263" y="3517900"/>
            <a:ext cx="1250950" cy="2873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15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80" name="Rectángulo 79">
            <a:extLst>
              <a:ext uri="{FF2B5EF4-FFF2-40B4-BE49-F238E27FC236}"/>
            </a:extLst>
          </p:cNvPr>
          <p:cNvSpPr/>
          <p:nvPr/>
        </p:nvSpPr>
        <p:spPr>
          <a:xfrm>
            <a:off x="7434263" y="3919538"/>
            <a:ext cx="1250950" cy="287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81" name="Rectángulo 80">
            <a:extLst>
              <a:ext uri="{FF2B5EF4-FFF2-40B4-BE49-F238E27FC236}"/>
            </a:extLst>
          </p:cNvPr>
          <p:cNvSpPr/>
          <p:nvPr/>
        </p:nvSpPr>
        <p:spPr>
          <a:xfrm>
            <a:off x="7434263" y="4333875"/>
            <a:ext cx="1250950" cy="2873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25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82" name="Rectángulo 81">
            <a:extLst>
              <a:ext uri="{FF2B5EF4-FFF2-40B4-BE49-F238E27FC236}"/>
            </a:extLst>
          </p:cNvPr>
          <p:cNvSpPr/>
          <p:nvPr/>
        </p:nvSpPr>
        <p:spPr>
          <a:xfrm>
            <a:off x="7434263" y="5637213"/>
            <a:ext cx="1250950" cy="2873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75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2" name="Rectángulo 1">
            <a:extLst>
              <a:ext uri="{FF2B5EF4-FFF2-40B4-BE49-F238E27FC236}"/>
            </a:extLst>
          </p:cNvPr>
          <p:cNvSpPr/>
          <p:nvPr/>
        </p:nvSpPr>
        <p:spPr>
          <a:xfrm>
            <a:off x="9104313" y="1090613"/>
            <a:ext cx="984250" cy="48117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/>
              <a:t>10.000€</a:t>
            </a:r>
          </a:p>
        </p:txBody>
      </p:sp>
      <p:sp>
        <p:nvSpPr>
          <p:cNvPr id="5" name="Rectángulo 4">
            <a:extLst>
              <a:ext uri="{FF2B5EF4-FFF2-40B4-BE49-F238E27FC236}"/>
            </a:extLst>
          </p:cNvPr>
          <p:cNvSpPr/>
          <p:nvPr/>
        </p:nvSpPr>
        <p:spPr>
          <a:xfrm>
            <a:off x="10507663" y="1096963"/>
            <a:ext cx="984250" cy="48117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/>
              <a:t>3,55%</a:t>
            </a:r>
          </a:p>
        </p:txBody>
      </p:sp>
      <p:sp>
        <p:nvSpPr>
          <p:cNvPr id="6" name="Rectángulo 5">
            <a:extLst>
              <a:ext uri="{FF2B5EF4-FFF2-40B4-BE49-F238E27FC236}"/>
            </a:extLst>
          </p:cNvPr>
          <p:cNvSpPr/>
          <p:nvPr/>
        </p:nvSpPr>
        <p:spPr>
          <a:xfrm>
            <a:off x="3829050" y="715963"/>
            <a:ext cx="957263" cy="274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dirty="0">
                <a:latin typeface="Century Gothic" panose="020B0502020202020204" pitchFamily="34" charset="0"/>
              </a:rPr>
              <a:t>ALTAS</a:t>
            </a:r>
          </a:p>
        </p:txBody>
      </p:sp>
      <p:sp>
        <p:nvSpPr>
          <p:cNvPr id="7" name="Rectángulo 6">
            <a:extLst>
              <a:ext uri="{FF2B5EF4-FFF2-40B4-BE49-F238E27FC236}"/>
            </a:extLst>
          </p:cNvPr>
          <p:cNvSpPr/>
          <p:nvPr/>
        </p:nvSpPr>
        <p:spPr>
          <a:xfrm>
            <a:off x="7581900" y="715963"/>
            <a:ext cx="955675" cy="274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dirty="0">
                <a:latin typeface="Century Gothic" panose="020B0502020202020204" pitchFamily="34" charset="0"/>
              </a:rPr>
              <a:t>ALTAS</a:t>
            </a:r>
          </a:p>
        </p:txBody>
      </p:sp>
      <p:sp>
        <p:nvSpPr>
          <p:cNvPr id="8" name="Rectángulo 7">
            <a:extLst>
              <a:ext uri="{FF2B5EF4-FFF2-40B4-BE49-F238E27FC236}"/>
            </a:extLst>
          </p:cNvPr>
          <p:cNvSpPr/>
          <p:nvPr/>
        </p:nvSpPr>
        <p:spPr>
          <a:xfrm>
            <a:off x="9104313" y="714375"/>
            <a:ext cx="984250" cy="2746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dirty="0">
                <a:latin typeface="Century Gothic" panose="020B0502020202020204" pitchFamily="34" charset="0"/>
              </a:rPr>
              <a:t>REVENUE</a:t>
            </a:r>
          </a:p>
        </p:txBody>
      </p:sp>
      <p:sp>
        <p:nvSpPr>
          <p:cNvPr id="9" name="Rectángulo 8">
            <a:extLst>
              <a:ext uri="{FF2B5EF4-FFF2-40B4-BE49-F238E27FC236}"/>
            </a:extLst>
          </p:cNvPr>
          <p:cNvSpPr/>
          <p:nvPr/>
        </p:nvSpPr>
        <p:spPr>
          <a:xfrm>
            <a:off x="10507663" y="715963"/>
            <a:ext cx="1060450" cy="274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000" b="1" dirty="0">
              <a:latin typeface="Century Gothic" panose="020B0502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000" b="1" dirty="0">
                <a:latin typeface="Century Gothic" panose="020B0502020202020204" pitchFamily="34" charset="0"/>
              </a:rPr>
              <a:t>CONVERSION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000" b="1" dirty="0">
              <a:latin typeface="Century Gothic" panose="020B0502020202020204" pitchFamily="34" charset="0"/>
            </a:endParaRPr>
          </a:p>
        </p:txBody>
      </p:sp>
      <p:pic>
        <p:nvPicPr>
          <p:cNvPr id="45098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463550" y="1314450"/>
            <a:ext cx="1528763" cy="1495425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cxnSp>
        <p:nvCxnSpPr>
          <p:cNvPr id="3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5889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07" name="object 3"/>
          <p:cNvSpPr txBox="1">
            <a:spLocks/>
          </p:cNvSpPr>
          <p:nvPr/>
        </p:nvSpPr>
        <p:spPr bwMode="auto">
          <a:xfrm>
            <a:off x="411163" y="195263"/>
            <a:ext cx="10288587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6EC74"/>
                </a:solidFill>
                <a:latin typeface="Century Gothic" pitchFamily="34" charset="0"/>
              </a:rPr>
              <a:t>ROI: Resultado</a:t>
            </a:r>
          </a:p>
        </p:txBody>
      </p:sp>
      <p:sp>
        <p:nvSpPr>
          <p:cNvPr id="14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3271838" y="1866900"/>
            <a:ext cx="2070100" cy="36988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453</a:t>
            </a:r>
            <a:endParaRPr lang="es-ES" sz="20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33" name="CuadroTexto 32">
            <a:extLst>
              <a:ext uri="{FF2B5EF4-FFF2-40B4-BE49-F238E27FC236}"/>
            </a:extLst>
          </p:cNvPr>
          <p:cNvSpPr txBox="1"/>
          <p:nvPr/>
        </p:nvSpPr>
        <p:spPr>
          <a:xfrm>
            <a:off x="506413" y="1901825"/>
            <a:ext cx="1443037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>
                <a:solidFill>
                  <a:schemeClr val="accent3"/>
                </a:solidFill>
                <a:latin typeface="Century Gothic" panose="020B0502020202020204" pitchFamily="34" charset="0"/>
                <a:cs typeface="+mn-cs"/>
              </a:rPr>
              <a:t>CUENTAS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45" name="Elipse 44">
            <a:extLst>
              <a:ext uri="{FF2B5EF4-FFF2-40B4-BE49-F238E27FC236}"/>
            </a:extLst>
          </p:cNvPr>
          <p:cNvSpPr/>
          <p:nvPr/>
        </p:nvSpPr>
        <p:spPr>
          <a:xfrm>
            <a:off x="463550" y="3292475"/>
            <a:ext cx="1528763" cy="1497013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46" name="CuadroTexto 45">
            <a:extLst>
              <a:ext uri="{FF2B5EF4-FFF2-40B4-BE49-F238E27FC236}"/>
            </a:extLst>
          </p:cNvPr>
          <p:cNvSpPr txBox="1"/>
          <p:nvPr/>
        </p:nvSpPr>
        <p:spPr>
          <a:xfrm>
            <a:off x="512763" y="3886200"/>
            <a:ext cx="1443037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>
                <a:solidFill>
                  <a:schemeClr val="accent3"/>
                </a:solidFill>
                <a:latin typeface="Century Gothic" panose="020B0502020202020204" pitchFamily="34" charset="0"/>
                <a:cs typeface="+mn-cs"/>
              </a:rPr>
              <a:t>AHORRO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47" name="Elipse 46">
            <a:extLst>
              <a:ext uri="{FF2B5EF4-FFF2-40B4-BE49-F238E27FC236}"/>
            </a:extLst>
          </p:cNvPr>
          <p:cNvSpPr/>
          <p:nvPr/>
        </p:nvSpPr>
        <p:spPr>
          <a:xfrm>
            <a:off x="469900" y="5014913"/>
            <a:ext cx="1528763" cy="1495425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/>
          </a:p>
        </p:txBody>
      </p:sp>
      <p:sp>
        <p:nvSpPr>
          <p:cNvPr id="48" name="CuadroTexto 47">
            <a:extLst>
              <a:ext uri="{FF2B5EF4-FFF2-40B4-BE49-F238E27FC236}"/>
            </a:extLst>
          </p:cNvPr>
          <p:cNvSpPr txBox="1"/>
          <p:nvPr/>
        </p:nvSpPr>
        <p:spPr>
          <a:xfrm>
            <a:off x="411163" y="5611813"/>
            <a:ext cx="1660525" cy="738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>
                <a:solidFill>
                  <a:schemeClr val="accent3"/>
                </a:solidFill>
                <a:latin typeface="Century Gothic" panose="020B0502020202020204" pitchFamily="34" charset="0"/>
                <a:cs typeface="+mn-cs"/>
              </a:rPr>
              <a:t>FINANCIACION</a:t>
            </a:r>
            <a:endParaRPr lang="es-ES" sz="16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b="1" dirty="0">
              <a:solidFill>
                <a:schemeClr val="accent3"/>
              </a:solidFill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49" name="Flecha: a la derecha 48">
            <a:extLst>
              <a:ext uri="{FF2B5EF4-FFF2-40B4-BE49-F238E27FC236}"/>
            </a:extLst>
          </p:cNvPr>
          <p:cNvSpPr/>
          <p:nvPr/>
        </p:nvSpPr>
        <p:spPr>
          <a:xfrm>
            <a:off x="2516188" y="1795463"/>
            <a:ext cx="1001712" cy="512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0" name="Flecha: a la derecha 49">
            <a:extLst>
              <a:ext uri="{FF2B5EF4-FFF2-40B4-BE49-F238E27FC236}"/>
            </a:extLst>
          </p:cNvPr>
          <p:cNvSpPr/>
          <p:nvPr/>
        </p:nvSpPr>
        <p:spPr>
          <a:xfrm>
            <a:off x="2516188" y="3784600"/>
            <a:ext cx="1001712" cy="5127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1" name="Flecha: a la derecha 50">
            <a:extLst>
              <a:ext uri="{FF2B5EF4-FFF2-40B4-BE49-F238E27FC236}"/>
            </a:extLst>
          </p:cNvPr>
          <p:cNvSpPr/>
          <p:nvPr/>
        </p:nvSpPr>
        <p:spPr>
          <a:xfrm>
            <a:off x="2516188" y="5503863"/>
            <a:ext cx="1001712" cy="5127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2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3271838" y="3856038"/>
            <a:ext cx="2070100" cy="369887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203</a:t>
            </a:r>
            <a:endParaRPr lang="es-ES" sz="20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53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3271838" y="5575300"/>
            <a:ext cx="2070100" cy="368300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3"/>
                </a:solidFill>
                <a:latin typeface="Century Gothic" panose="020B0502020202020204" pitchFamily="34" charset="0"/>
                <a:ea typeface="Helvetica Neue Light" charset="0"/>
              </a:rPr>
              <a:t>200</a:t>
            </a:r>
            <a:endParaRPr lang="es-ES" sz="2000" dirty="0">
              <a:solidFill>
                <a:schemeClr val="accent3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57" name="Rectángulo 56">
            <a:extLst>
              <a:ext uri="{FF2B5EF4-FFF2-40B4-BE49-F238E27FC236}"/>
            </a:extLst>
          </p:cNvPr>
          <p:cNvSpPr/>
          <p:nvPr/>
        </p:nvSpPr>
        <p:spPr>
          <a:xfrm>
            <a:off x="5465763" y="1490663"/>
            <a:ext cx="1735137" cy="287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EMC ACCOUNT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59" name="Abrir llave 58">
            <a:extLst>
              <a:ext uri="{FF2B5EF4-FFF2-40B4-BE49-F238E27FC236}"/>
            </a:extLst>
          </p:cNvPr>
          <p:cNvSpPr/>
          <p:nvPr/>
        </p:nvSpPr>
        <p:spPr>
          <a:xfrm>
            <a:off x="5029200" y="1049338"/>
            <a:ext cx="192088" cy="20367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0" name="Rectángulo 59">
            <a:extLst>
              <a:ext uri="{FF2B5EF4-FFF2-40B4-BE49-F238E27FC236}"/>
            </a:extLst>
          </p:cNvPr>
          <p:cNvSpPr/>
          <p:nvPr/>
        </p:nvSpPr>
        <p:spPr>
          <a:xfrm>
            <a:off x="5465763" y="1096963"/>
            <a:ext cx="1735137" cy="287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EM ACCOUNT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1" name="Rectángulo 60">
            <a:extLst>
              <a:ext uri="{FF2B5EF4-FFF2-40B4-BE49-F238E27FC236}"/>
            </a:extLst>
          </p:cNvPr>
          <p:cNvSpPr/>
          <p:nvPr/>
        </p:nvSpPr>
        <p:spPr>
          <a:xfrm>
            <a:off x="5465763" y="1884363"/>
            <a:ext cx="1735137" cy="287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PAYROLL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2" name="Rectángulo 61">
            <a:extLst>
              <a:ext uri="{FF2B5EF4-FFF2-40B4-BE49-F238E27FC236}"/>
            </a:extLst>
          </p:cNvPr>
          <p:cNvSpPr/>
          <p:nvPr/>
        </p:nvSpPr>
        <p:spPr>
          <a:xfrm>
            <a:off x="5465763" y="2314575"/>
            <a:ext cx="1735137" cy="2873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PAYROLL ACCOUNT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3" name="Rectángulo 62">
            <a:extLst>
              <a:ext uri="{FF2B5EF4-FFF2-40B4-BE49-F238E27FC236}"/>
            </a:extLst>
          </p:cNvPr>
          <p:cNvSpPr/>
          <p:nvPr/>
        </p:nvSpPr>
        <p:spPr>
          <a:xfrm>
            <a:off x="5465763" y="2735263"/>
            <a:ext cx="1735137" cy="2873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DEBIT CARD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4" name="Rectángulo 63">
            <a:extLst>
              <a:ext uri="{FF2B5EF4-FFF2-40B4-BE49-F238E27FC236}"/>
            </a:extLst>
          </p:cNvPr>
          <p:cNvSpPr/>
          <p:nvPr/>
        </p:nvSpPr>
        <p:spPr>
          <a:xfrm>
            <a:off x="5465763" y="3503613"/>
            <a:ext cx="1724025" cy="2857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PENSION PLAN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5" name="Abrir llave 64">
            <a:extLst>
              <a:ext uri="{FF2B5EF4-FFF2-40B4-BE49-F238E27FC236}"/>
            </a:extLst>
          </p:cNvPr>
          <p:cNvSpPr/>
          <p:nvPr/>
        </p:nvSpPr>
        <p:spPr>
          <a:xfrm>
            <a:off x="5024438" y="3332163"/>
            <a:ext cx="190500" cy="1517650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7" name="Rectángulo 66">
            <a:extLst>
              <a:ext uri="{FF2B5EF4-FFF2-40B4-BE49-F238E27FC236}"/>
            </a:extLst>
          </p:cNvPr>
          <p:cNvSpPr/>
          <p:nvPr/>
        </p:nvSpPr>
        <p:spPr>
          <a:xfrm>
            <a:off x="5465763" y="3897313"/>
            <a:ext cx="1724025" cy="2873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SHORT TERM DEPOSIT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68" name="Rectángulo 67">
            <a:extLst>
              <a:ext uri="{FF2B5EF4-FFF2-40B4-BE49-F238E27FC236}"/>
            </a:extLst>
          </p:cNvPr>
          <p:cNvSpPr/>
          <p:nvPr/>
        </p:nvSpPr>
        <p:spPr>
          <a:xfrm>
            <a:off x="5465763" y="4325938"/>
            <a:ext cx="1735137" cy="2873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LONG TERM DEPOSIT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0" name="Abrir llave 69">
            <a:extLst>
              <a:ext uri="{FF2B5EF4-FFF2-40B4-BE49-F238E27FC236}"/>
            </a:extLst>
          </p:cNvPr>
          <p:cNvSpPr/>
          <p:nvPr/>
        </p:nvSpPr>
        <p:spPr>
          <a:xfrm>
            <a:off x="5024438" y="5248275"/>
            <a:ext cx="190500" cy="1022350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3" name="Rectángulo 72">
            <a:extLst>
              <a:ext uri="{FF2B5EF4-FFF2-40B4-BE49-F238E27FC236}"/>
            </a:extLst>
          </p:cNvPr>
          <p:cNvSpPr/>
          <p:nvPr/>
        </p:nvSpPr>
        <p:spPr>
          <a:xfrm>
            <a:off x="5465763" y="5614988"/>
            <a:ext cx="1735137" cy="2873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CREDIT CARD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4" name="Rectángulo 73">
            <a:extLst>
              <a:ext uri="{FF2B5EF4-FFF2-40B4-BE49-F238E27FC236}"/>
            </a:extLst>
          </p:cNvPr>
          <p:cNvSpPr/>
          <p:nvPr/>
        </p:nvSpPr>
        <p:spPr>
          <a:xfrm>
            <a:off x="7434263" y="1103313"/>
            <a:ext cx="1250950" cy="287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5" name="Rectángulo 74">
            <a:extLst>
              <a:ext uri="{FF2B5EF4-FFF2-40B4-BE49-F238E27FC236}"/>
            </a:extLst>
          </p:cNvPr>
          <p:cNvSpPr/>
          <p:nvPr/>
        </p:nvSpPr>
        <p:spPr>
          <a:xfrm>
            <a:off x="7434263" y="1492250"/>
            <a:ext cx="1250950" cy="287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38</a:t>
            </a:r>
            <a:endParaRPr lang="es-ES" sz="1200" dirty="0"/>
          </a:p>
        </p:txBody>
      </p:sp>
      <p:sp>
        <p:nvSpPr>
          <p:cNvPr id="76" name="Rectángulo 75">
            <a:extLst>
              <a:ext uri="{FF2B5EF4-FFF2-40B4-BE49-F238E27FC236}"/>
            </a:extLst>
          </p:cNvPr>
          <p:cNvSpPr/>
          <p:nvPr/>
        </p:nvSpPr>
        <p:spPr>
          <a:xfrm>
            <a:off x="7434263" y="1897063"/>
            <a:ext cx="1250950" cy="287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35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7" name="Rectángulo 76">
            <a:extLst>
              <a:ext uri="{FF2B5EF4-FFF2-40B4-BE49-F238E27FC236}"/>
            </a:extLst>
          </p:cNvPr>
          <p:cNvSpPr/>
          <p:nvPr/>
        </p:nvSpPr>
        <p:spPr>
          <a:xfrm>
            <a:off x="7434263" y="2327275"/>
            <a:ext cx="1250950" cy="287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8" name="Rectángulo 77">
            <a:extLst>
              <a:ext uri="{FF2B5EF4-FFF2-40B4-BE49-F238E27FC236}"/>
            </a:extLst>
          </p:cNvPr>
          <p:cNvSpPr/>
          <p:nvPr/>
        </p:nvSpPr>
        <p:spPr>
          <a:xfrm>
            <a:off x="7434263" y="2747963"/>
            <a:ext cx="1250950" cy="2873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80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79" name="Rectángulo 78">
            <a:extLst>
              <a:ext uri="{FF2B5EF4-FFF2-40B4-BE49-F238E27FC236}"/>
            </a:extLst>
          </p:cNvPr>
          <p:cNvSpPr/>
          <p:nvPr/>
        </p:nvSpPr>
        <p:spPr>
          <a:xfrm>
            <a:off x="7434263" y="3517900"/>
            <a:ext cx="1250950" cy="2873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53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80" name="Rectángulo 79">
            <a:extLst>
              <a:ext uri="{FF2B5EF4-FFF2-40B4-BE49-F238E27FC236}"/>
            </a:extLst>
          </p:cNvPr>
          <p:cNvSpPr/>
          <p:nvPr/>
        </p:nvSpPr>
        <p:spPr>
          <a:xfrm>
            <a:off x="7434263" y="3919538"/>
            <a:ext cx="1250950" cy="2873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81" name="Rectángulo 80">
            <a:extLst>
              <a:ext uri="{FF2B5EF4-FFF2-40B4-BE49-F238E27FC236}"/>
            </a:extLst>
          </p:cNvPr>
          <p:cNvSpPr/>
          <p:nvPr/>
        </p:nvSpPr>
        <p:spPr>
          <a:xfrm>
            <a:off x="7434263" y="4333875"/>
            <a:ext cx="1250950" cy="2873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82" name="Rectángulo 81">
            <a:extLst>
              <a:ext uri="{FF2B5EF4-FFF2-40B4-BE49-F238E27FC236}"/>
            </a:extLst>
          </p:cNvPr>
          <p:cNvSpPr/>
          <p:nvPr/>
        </p:nvSpPr>
        <p:spPr>
          <a:xfrm>
            <a:off x="7434263" y="5637213"/>
            <a:ext cx="1250950" cy="2873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dirty="0"/>
          </a:p>
        </p:txBody>
      </p:sp>
      <p:sp>
        <p:nvSpPr>
          <p:cNvPr id="2" name="Rectángulo 1">
            <a:extLst>
              <a:ext uri="{FF2B5EF4-FFF2-40B4-BE49-F238E27FC236}"/>
            </a:extLst>
          </p:cNvPr>
          <p:cNvSpPr/>
          <p:nvPr/>
        </p:nvSpPr>
        <p:spPr>
          <a:xfrm>
            <a:off x="9104313" y="1090613"/>
            <a:ext cx="984250" cy="48117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/>
              <a:t>24.650€</a:t>
            </a:r>
          </a:p>
        </p:txBody>
      </p:sp>
      <p:sp>
        <p:nvSpPr>
          <p:cNvPr id="5" name="Rectángulo 4">
            <a:extLst>
              <a:ext uri="{FF2B5EF4-FFF2-40B4-BE49-F238E27FC236}"/>
            </a:extLst>
          </p:cNvPr>
          <p:cNvSpPr/>
          <p:nvPr/>
        </p:nvSpPr>
        <p:spPr>
          <a:xfrm>
            <a:off x="10507663" y="1096963"/>
            <a:ext cx="984250" cy="48117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/>
              <a:t>8,56%</a:t>
            </a:r>
          </a:p>
        </p:txBody>
      </p:sp>
      <p:sp>
        <p:nvSpPr>
          <p:cNvPr id="6" name="Rectángulo 5">
            <a:extLst>
              <a:ext uri="{FF2B5EF4-FFF2-40B4-BE49-F238E27FC236}"/>
            </a:extLst>
          </p:cNvPr>
          <p:cNvSpPr/>
          <p:nvPr/>
        </p:nvSpPr>
        <p:spPr>
          <a:xfrm>
            <a:off x="3859213" y="698500"/>
            <a:ext cx="957262" cy="2746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dirty="0">
                <a:latin typeface="Century Gothic" panose="020B0502020202020204" pitchFamily="34" charset="0"/>
              </a:rPr>
              <a:t>ALTAS</a:t>
            </a:r>
          </a:p>
        </p:txBody>
      </p:sp>
      <p:sp>
        <p:nvSpPr>
          <p:cNvPr id="7" name="Rectángulo 6">
            <a:extLst>
              <a:ext uri="{FF2B5EF4-FFF2-40B4-BE49-F238E27FC236}"/>
            </a:extLst>
          </p:cNvPr>
          <p:cNvSpPr/>
          <p:nvPr/>
        </p:nvSpPr>
        <p:spPr>
          <a:xfrm>
            <a:off x="7581900" y="715963"/>
            <a:ext cx="955675" cy="274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dirty="0">
                <a:latin typeface="Century Gothic" panose="020B0502020202020204" pitchFamily="34" charset="0"/>
              </a:rPr>
              <a:t>ALTAS</a:t>
            </a:r>
          </a:p>
        </p:txBody>
      </p:sp>
      <p:sp>
        <p:nvSpPr>
          <p:cNvPr id="8" name="Rectángulo 7">
            <a:extLst>
              <a:ext uri="{FF2B5EF4-FFF2-40B4-BE49-F238E27FC236}"/>
            </a:extLst>
          </p:cNvPr>
          <p:cNvSpPr/>
          <p:nvPr/>
        </p:nvSpPr>
        <p:spPr>
          <a:xfrm>
            <a:off x="9104313" y="714375"/>
            <a:ext cx="984250" cy="2746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dirty="0">
                <a:latin typeface="Century Gothic" panose="020B0502020202020204" pitchFamily="34" charset="0"/>
              </a:rPr>
              <a:t>REVENUE</a:t>
            </a:r>
          </a:p>
        </p:txBody>
      </p:sp>
      <p:sp>
        <p:nvSpPr>
          <p:cNvPr id="9" name="Rectángulo 8">
            <a:extLst>
              <a:ext uri="{FF2B5EF4-FFF2-40B4-BE49-F238E27FC236}"/>
            </a:extLst>
          </p:cNvPr>
          <p:cNvSpPr/>
          <p:nvPr/>
        </p:nvSpPr>
        <p:spPr>
          <a:xfrm>
            <a:off x="10498138" y="715963"/>
            <a:ext cx="1058862" cy="27463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000" b="1" dirty="0">
              <a:latin typeface="Century Gothic" panose="020B0502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000" b="1" dirty="0">
                <a:latin typeface="Century Gothic" panose="020B0502020202020204" pitchFamily="34" charset="0"/>
              </a:rPr>
              <a:t>CONVERSION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000" b="1" dirty="0">
              <a:latin typeface="Century Gothic" panose="020B0502020202020204" pitchFamily="34" charset="0"/>
            </a:endParaRPr>
          </a:p>
        </p:txBody>
      </p:sp>
      <p:pic>
        <p:nvPicPr>
          <p:cNvPr id="47146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/>
            </a:extLst>
          </p:cNvPr>
          <p:cNvSpPr/>
          <p:nvPr/>
        </p:nvSpPr>
        <p:spPr>
          <a:xfrm>
            <a:off x="3198813" y="4029075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3" name="Elipse 32">
            <a:extLst>
              <a:ext uri="{FF2B5EF4-FFF2-40B4-BE49-F238E27FC236}"/>
            </a:extLst>
          </p:cNvPr>
          <p:cNvSpPr/>
          <p:nvPr/>
        </p:nvSpPr>
        <p:spPr>
          <a:xfrm>
            <a:off x="3022600" y="4029075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34" name="Rectángulo 33">
            <a:extLst>
              <a:ext uri="{FF2B5EF4-FFF2-40B4-BE49-F238E27FC236}"/>
            </a:extLst>
          </p:cNvPr>
          <p:cNvSpPr/>
          <p:nvPr/>
        </p:nvSpPr>
        <p:spPr>
          <a:xfrm>
            <a:off x="3744913" y="4029075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PERSONALIZACIÓN</a:t>
            </a:r>
          </a:p>
        </p:txBody>
      </p:sp>
      <p:sp>
        <p:nvSpPr>
          <p:cNvPr id="49156" name="object 3"/>
          <p:cNvSpPr txBox="1">
            <a:spLocks/>
          </p:cNvSpPr>
          <p:nvPr/>
        </p:nvSpPr>
        <p:spPr bwMode="auto">
          <a:xfrm>
            <a:off x="368300" y="390525"/>
            <a:ext cx="6754813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4E17F"/>
                </a:solidFill>
                <a:latin typeface="Century Gothic" pitchFamily="34" charset="0"/>
              </a:rPr>
              <a:t> ÍNDICE</a:t>
            </a:r>
          </a:p>
        </p:txBody>
      </p:sp>
      <p:sp>
        <p:nvSpPr>
          <p:cNvPr id="20" name="Rectángulo 19">
            <a:extLst>
              <a:ext uri="{FF2B5EF4-FFF2-40B4-BE49-F238E27FC236}"/>
            </a:extLst>
          </p:cNvPr>
          <p:cNvSpPr/>
          <p:nvPr/>
        </p:nvSpPr>
        <p:spPr>
          <a:xfrm>
            <a:off x="3198813" y="1817688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1" name="Elipse 20">
            <a:extLst>
              <a:ext uri="{FF2B5EF4-FFF2-40B4-BE49-F238E27FC236}"/>
            </a:extLst>
          </p:cNvPr>
          <p:cNvSpPr/>
          <p:nvPr/>
        </p:nvSpPr>
        <p:spPr>
          <a:xfrm>
            <a:off x="3022600" y="1817688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5" name="Rectángulo 24">
            <a:extLst>
              <a:ext uri="{FF2B5EF4-FFF2-40B4-BE49-F238E27FC236}"/>
            </a:extLst>
          </p:cNvPr>
          <p:cNvSpPr/>
          <p:nvPr/>
        </p:nvSpPr>
        <p:spPr>
          <a:xfrm>
            <a:off x="3559175" y="1817688"/>
            <a:ext cx="5243513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latin typeface="Century Gothic" panose="020B0502020202020204" pitchFamily="34" charset="0"/>
              </a:rPr>
              <a:t>ANÁLISIS</a:t>
            </a:r>
          </a:p>
        </p:txBody>
      </p:sp>
      <p:sp>
        <p:nvSpPr>
          <p:cNvPr id="26" name="Rectángulo 25">
            <a:extLst>
              <a:ext uri="{FF2B5EF4-FFF2-40B4-BE49-F238E27FC236}"/>
            </a:extLst>
          </p:cNvPr>
          <p:cNvSpPr/>
          <p:nvPr/>
        </p:nvSpPr>
        <p:spPr>
          <a:xfrm>
            <a:off x="3198813" y="2554288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7" name="Elipse 26">
            <a:extLst>
              <a:ext uri="{FF2B5EF4-FFF2-40B4-BE49-F238E27FC236}"/>
            </a:extLst>
          </p:cNvPr>
          <p:cNvSpPr/>
          <p:nvPr/>
        </p:nvSpPr>
        <p:spPr>
          <a:xfrm>
            <a:off x="3022600" y="2554288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8" name="Rectángulo 27">
            <a:extLst>
              <a:ext uri="{FF2B5EF4-FFF2-40B4-BE49-F238E27FC236}"/>
            </a:extLst>
          </p:cNvPr>
          <p:cNvSpPr/>
          <p:nvPr/>
        </p:nvSpPr>
        <p:spPr>
          <a:xfrm>
            <a:off x="3559175" y="2554288"/>
            <a:ext cx="5243513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SEGMENTACIÓN</a:t>
            </a:r>
          </a:p>
        </p:txBody>
      </p:sp>
      <p:sp>
        <p:nvSpPr>
          <p:cNvPr id="29" name="Rectángulo 28">
            <a:extLst>
              <a:ext uri="{FF2B5EF4-FFF2-40B4-BE49-F238E27FC236}"/>
            </a:extLst>
          </p:cNvPr>
          <p:cNvSpPr/>
          <p:nvPr/>
        </p:nvSpPr>
        <p:spPr>
          <a:xfrm>
            <a:off x="3198813" y="3292475"/>
            <a:ext cx="546100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0" name="Elipse 29">
            <a:extLst>
              <a:ext uri="{FF2B5EF4-FFF2-40B4-BE49-F238E27FC236}"/>
            </a:extLst>
          </p:cNvPr>
          <p:cNvSpPr/>
          <p:nvPr/>
        </p:nvSpPr>
        <p:spPr>
          <a:xfrm>
            <a:off x="3022600" y="3292475"/>
            <a:ext cx="360363" cy="369888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1" name="Rectángulo 30">
            <a:extLst>
              <a:ext uri="{FF2B5EF4-FFF2-40B4-BE49-F238E27FC236}"/>
            </a:extLst>
          </p:cNvPr>
          <p:cNvSpPr/>
          <p:nvPr/>
        </p:nvSpPr>
        <p:spPr>
          <a:xfrm>
            <a:off x="3744913" y="3292475"/>
            <a:ext cx="5057775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RECOMENDACIÓN</a:t>
            </a:r>
          </a:p>
        </p:txBody>
      </p:sp>
      <p:sp>
        <p:nvSpPr>
          <p:cNvPr id="17" name="Rectángulo 16">
            <a:extLst>
              <a:ext uri="{FF2B5EF4-FFF2-40B4-BE49-F238E27FC236}"/>
            </a:extLst>
          </p:cNvPr>
          <p:cNvSpPr/>
          <p:nvPr/>
        </p:nvSpPr>
        <p:spPr>
          <a:xfrm>
            <a:off x="3198813" y="4767263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3022600" y="4767263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3" name="Rectángulo 22">
            <a:extLst>
              <a:ext uri="{FF2B5EF4-FFF2-40B4-BE49-F238E27FC236}"/>
            </a:extLst>
          </p:cNvPr>
          <p:cNvSpPr/>
          <p:nvPr/>
        </p:nvSpPr>
        <p:spPr>
          <a:xfrm>
            <a:off x="3744913" y="4767263"/>
            <a:ext cx="5057775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SEGUIMIENTO</a:t>
            </a:r>
          </a:p>
        </p:txBody>
      </p:sp>
      <p:sp>
        <p:nvSpPr>
          <p:cNvPr id="2" name="Rectángulo 1">
            <a:extLst>
              <a:ext uri="{FF2B5EF4-FFF2-40B4-BE49-F238E27FC236}"/>
            </a:extLst>
          </p:cNvPr>
          <p:cNvSpPr/>
          <p:nvPr/>
        </p:nvSpPr>
        <p:spPr>
          <a:xfrm>
            <a:off x="3198813" y="5503863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Elipse 2">
            <a:extLst>
              <a:ext uri="{FF2B5EF4-FFF2-40B4-BE49-F238E27FC236}"/>
            </a:extLst>
          </p:cNvPr>
          <p:cNvSpPr/>
          <p:nvPr/>
        </p:nvSpPr>
        <p:spPr>
          <a:xfrm>
            <a:off x="3022600" y="5503863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" name="Rectángulo 3">
            <a:extLst>
              <a:ext uri="{FF2B5EF4-FFF2-40B4-BE49-F238E27FC236}"/>
            </a:extLst>
          </p:cNvPr>
          <p:cNvSpPr/>
          <p:nvPr/>
        </p:nvSpPr>
        <p:spPr>
          <a:xfrm>
            <a:off x="3744913" y="5503863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COORDINACIÓN</a:t>
            </a:r>
          </a:p>
        </p:txBody>
      </p:sp>
      <p:pic>
        <p:nvPicPr>
          <p:cNvPr id="49172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0838" y="163513"/>
            <a:ext cx="151130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>
            <a:extLst>
              <a:ext uri="{FF2B5EF4-FFF2-40B4-BE49-F238E27FC236}"/>
            </a:extLst>
          </p:cNvPr>
          <p:cNvSpPr/>
          <p:nvPr/>
        </p:nvSpPr>
        <p:spPr>
          <a:xfrm flipV="1">
            <a:off x="2859088" y="4667250"/>
            <a:ext cx="5943600" cy="130492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  <p:sp>
        <p:nvSpPr>
          <p:cNvPr id="7" name="Rectángulo 6">
            <a:extLst>
              <a:ext uri="{FF2B5EF4-FFF2-40B4-BE49-F238E27FC236}"/>
            </a:extLst>
          </p:cNvPr>
          <p:cNvSpPr/>
          <p:nvPr/>
        </p:nvSpPr>
        <p:spPr>
          <a:xfrm flipV="1">
            <a:off x="3022600" y="1508125"/>
            <a:ext cx="5943600" cy="242093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/>
            </a:extLst>
          </p:cNvPr>
          <p:cNvSpPr/>
          <p:nvPr/>
        </p:nvSpPr>
        <p:spPr>
          <a:xfrm>
            <a:off x="531813" y="2174875"/>
            <a:ext cx="2635250" cy="4246563"/>
          </a:xfrm>
          <a:prstGeom prst="roundRect">
            <a:avLst/>
          </a:prstGeom>
          <a:solidFill>
            <a:srgbClr val="FFC000">
              <a:alpha val="1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cxnSp>
        <p:nvCxnSpPr>
          <p:cNvPr id="3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6651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04" name="object 3"/>
          <p:cNvSpPr txBox="1">
            <a:spLocks/>
          </p:cNvSpPr>
          <p:nvPr/>
        </p:nvSpPr>
        <p:spPr bwMode="auto">
          <a:xfrm>
            <a:off x="368300" y="266700"/>
            <a:ext cx="1028858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6EC74"/>
                </a:solidFill>
                <a:latin typeface="Century Gothic" pitchFamily="34" charset="0"/>
              </a:rPr>
              <a:t>¿En que se diferencian los emails?</a:t>
            </a:r>
          </a:p>
        </p:txBody>
      </p:sp>
      <p:sp>
        <p:nvSpPr>
          <p:cNvPr id="51205" name="object 3"/>
          <p:cNvSpPr txBox="1">
            <a:spLocks/>
          </p:cNvSpPr>
          <p:nvPr/>
        </p:nvSpPr>
        <p:spPr bwMode="auto">
          <a:xfrm>
            <a:off x="955675" y="1177925"/>
            <a:ext cx="18288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s-ES" sz="2500" b="1">
                <a:solidFill>
                  <a:srgbClr val="FFC000"/>
                </a:solidFill>
                <a:latin typeface="Century Gothic" pitchFamily="34" charset="0"/>
                <a:ea typeface="Helvetica Neue Light"/>
                <a:cs typeface="Helvetica Neue Light"/>
              </a:rPr>
              <a:t>JÓVENES</a:t>
            </a:r>
          </a:p>
        </p:txBody>
      </p:sp>
      <p:sp>
        <p:nvSpPr>
          <p:cNvPr id="8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31825" y="2562225"/>
            <a:ext cx="2435225" cy="1787525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8450" indent="-28575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4"/>
                </a:solidFill>
                <a:latin typeface="Century Gothic" panose="020B0502020202020204" pitchFamily="34" charset="0"/>
                <a:ea typeface="Helvetica Neue Light" charset="0"/>
              </a:rPr>
              <a:t>Letra joven</a:t>
            </a:r>
          </a:p>
          <a:p>
            <a:pPr marL="298450" indent="-28575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4"/>
                </a:solidFill>
                <a:latin typeface="Century Gothic" panose="020B0502020202020204" pitchFamily="34" charset="0"/>
                <a:ea typeface="Helvetica Neue Light" charset="0"/>
              </a:rPr>
              <a:t>Lenguaje claro y directo</a:t>
            </a:r>
          </a:p>
          <a:p>
            <a:pPr marL="298450" indent="-28575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4"/>
                </a:solidFill>
                <a:latin typeface="Century Gothic" panose="020B0502020202020204" pitchFamily="34" charset="0"/>
                <a:ea typeface="Helvetica Neue Light" charset="0"/>
              </a:rPr>
              <a:t>Lenguaje no formal</a:t>
            </a:r>
          </a:p>
          <a:p>
            <a:pPr marL="298450" indent="-28575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4"/>
                </a:solidFill>
                <a:latin typeface="Century Gothic" panose="020B0502020202020204" pitchFamily="34" charset="0"/>
                <a:ea typeface="Helvetica Neue Light" charset="0"/>
              </a:rPr>
              <a:t>Pocos caracteres</a:t>
            </a:r>
          </a:p>
          <a:p>
            <a:pPr marL="298450" indent="-28575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4"/>
                </a:solidFill>
                <a:latin typeface="Century Gothic" panose="020B0502020202020204" pitchFamily="34" charset="0"/>
                <a:ea typeface="Helvetica Neue Light" charset="0"/>
              </a:rPr>
              <a:t>Colores vivos </a:t>
            </a:r>
          </a:p>
          <a:p>
            <a:pPr marL="298450" indent="-28575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4"/>
                </a:solidFill>
                <a:latin typeface="Century Gothic" panose="020B0502020202020204" pitchFamily="34" charset="0"/>
                <a:ea typeface="Helvetica Neue Light" charset="0"/>
              </a:rPr>
              <a:t>Personalización</a:t>
            </a:r>
            <a:endParaRPr lang="es-ES" sz="2000" dirty="0">
              <a:solidFill>
                <a:schemeClr val="accent4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51207" name="object 3"/>
          <p:cNvSpPr txBox="1">
            <a:spLocks/>
          </p:cNvSpPr>
          <p:nvPr/>
        </p:nvSpPr>
        <p:spPr bwMode="auto">
          <a:xfrm>
            <a:off x="419100" y="2128838"/>
            <a:ext cx="29003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000" b="1">
                <a:solidFill>
                  <a:srgbClr val="FFC000"/>
                </a:solidFill>
                <a:latin typeface="Century Gothic" pitchFamily="34" charset="0"/>
                <a:ea typeface="Helvetica Neue Light"/>
                <a:cs typeface="Helvetica Neue Light"/>
              </a:rPr>
              <a:t>Apariencia del correo:</a:t>
            </a:r>
          </a:p>
        </p:txBody>
      </p:sp>
      <p:sp>
        <p:nvSpPr>
          <p:cNvPr id="14" name="Rectángulo: esquinas redondeadas 13">
            <a:extLst>
              <a:ext uri="{FF2B5EF4-FFF2-40B4-BE49-F238E27FC236}"/>
            </a:extLst>
          </p:cNvPr>
          <p:cNvSpPr/>
          <p:nvPr/>
        </p:nvSpPr>
        <p:spPr>
          <a:xfrm>
            <a:off x="1016000" y="1412875"/>
            <a:ext cx="1673225" cy="222250"/>
          </a:xfrm>
          <a:prstGeom prst="roundRect">
            <a:avLst/>
          </a:prstGeom>
          <a:solidFill>
            <a:srgbClr val="FFC000">
              <a:alpha val="1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51209" name="object 3"/>
          <p:cNvSpPr txBox="1">
            <a:spLocks/>
          </p:cNvSpPr>
          <p:nvPr/>
        </p:nvSpPr>
        <p:spPr bwMode="auto">
          <a:xfrm>
            <a:off x="682625" y="4462463"/>
            <a:ext cx="289877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000" b="1">
                <a:solidFill>
                  <a:srgbClr val="FFC000"/>
                </a:solidFill>
                <a:latin typeface="Century Gothic" pitchFamily="34" charset="0"/>
                <a:ea typeface="Helvetica Neue Light"/>
                <a:cs typeface="Helvetica Neue Light"/>
              </a:rPr>
              <a:t>Características del rango de edad:</a:t>
            </a:r>
          </a:p>
        </p:txBody>
      </p:sp>
      <p:sp>
        <p:nvSpPr>
          <p:cNvPr id="17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31825" y="5157788"/>
            <a:ext cx="2435225" cy="1011237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8450" indent="-28575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4"/>
                </a:solidFill>
                <a:latin typeface="Century Gothic" panose="020B0502020202020204" pitchFamily="34" charset="0"/>
                <a:ea typeface="Helvetica Neue Light" charset="0"/>
              </a:rPr>
              <a:t>Inmediatez</a:t>
            </a:r>
          </a:p>
          <a:p>
            <a:pPr marL="298450" indent="-28575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4"/>
                </a:solidFill>
                <a:latin typeface="Century Gothic" panose="020B0502020202020204" pitchFamily="34" charset="0"/>
                <a:ea typeface="Helvetica Neue Light" charset="0"/>
              </a:rPr>
              <a:t>Ejemplos Reales</a:t>
            </a:r>
          </a:p>
          <a:p>
            <a:pPr marL="298450" indent="-28575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accent4"/>
                </a:solidFill>
                <a:latin typeface="Century Gothic" panose="020B0502020202020204" pitchFamily="34" charset="0"/>
                <a:ea typeface="Helvetica Neue Light" charset="0"/>
              </a:rPr>
              <a:t>Facilidad en la gestión</a:t>
            </a:r>
            <a:endParaRPr lang="es-ES" sz="2000" dirty="0">
              <a:solidFill>
                <a:schemeClr val="accent4"/>
              </a:solidFill>
              <a:latin typeface="Century Gothic" panose="020B0502020202020204" pitchFamily="34" charset="0"/>
              <a:ea typeface="Helvetica Neue Light" charset="0"/>
            </a:endParaRPr>
          </a:p>
        </p:txBody>
      </p:sp>
      <p:sp>
        <p:nvSpPr>
          <p:cNvPr id="51211" name="object 3"/>
          <p:cNvSpPr txBox="1">
            <a:spLocks/>
          </p:cNvSpPr>
          <p:nvPr/>
        </p:nvSpPr>
        <p:spPr bwMode="auto">
          <a:xfrm>
            <a:off x="5051425" y="1177925"/>
            <a:ext cx="18288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s-ES" sz="2500" b="1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ADULTOS</a:t>
            </a:r>
          </a:p>
        </p:txBody>
      </p:sp>
      <p:sp>
        <p:nvSpPr>
          <p:cNvPr id="19" name="Rectángulo: esquinas redondeadas 18">
            <a:extLst>
              <a:ext uri="{FF2B5EF4-FFF2-40B4-BE49-F238E27FC236}"/>
            </a:extLst>
          </p:cNvPr>
          <p:cNvSpPr/>
          <p:nvPr/>
        </p:nvSpPr>
        <p:spPr>
          <a:xfrm>
            <a:off x="5111750" y="1412875"/>
            <a:ext cx="1673225" cy="222250"/>
          </a:xfrm>
          <a:prstGeom prst="roundRect">
            <a:avLst/>
          </a:prstGeom>
          <a:solidFill>
            <a:srgbClr val="FF5757">
              <a:alpha val="20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/>
            </a:extLst>
          </p:cNvPr>
          <p:cNvSpPr/>
          <p:nvPr/>
        </p:nvSpPr>
        <p:spPr>
          <a:xfrm>
            <a:off x="4776788" y="2174875"/>
            <a:ext cx="2635250" cy="4246563"/>
          </a:xfrm>
          <a:prstGeom prst="roundRect">
            <a:avLst/>
          </a:prstGeom>
          <a:solidFill>
            <a:srgbClr val="FF5757">
              <a:alpha val="1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FFD9D9"/>
              </a:solidFill>
              <a:highlight>
                <a:srgbClr val="FFD9D9"/>
              </a:highlight>
            </a:endParaRPr>
          </a:p>
        </p:txBody>
      </p:sp>
      <p:sp>
        <p:nvSpPr>
          <p:cNvPr id="51214" name="object 3"/>
          <p:cNvSpPr txBox="1">
            <a:spLocks/>
          </p:cNvSpPr>
          <p:nvPr/>
        </p:nvSpPr>
        <p:spPr bwMode="auto">
          <a:xfrm>
            <a:off x="4876800" y="2562225"/>
            <a:ext cx="2436813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298450" indent="-285750">
              <a:spcBef>
                <a:spcPts val="100"/>
              </a:spcBef>
              <a:buFont typeface="Arial" charset="0"/>
              <a:buChar char="•"/>
            </a:pPr>
            <a:r>
              <a:rPr lang="es-ES" sz="1600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Letra formal</a:t>
            </a:r>
          </a:p>
          <a:p>
            <a:pPr marL="298450" indent="-285750">
              <a:spcBef>
                <a:spcPts val="100"/>
              </a:spcBef>
              <a:buFont typeface="Arial" charset="0"/>
              <a:buChar char="•"/>
            </a:pPr>
            <a:r>
              <a:rPr lang="es-ES" sz="1600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Más información</a:t>
            </a:r>
          </a:p>
          <a:p>
            <a:pPr marL="298450" indent="-285750">
              <a:spcBef>
                <a:spcPts val="100"/>
              </a:spcBef>
              <a:buFont typeface="Arial" charset="0"/>
              <a:buChar char="•"/>
            </a:pPr>
            <a:r>
              <a:rPr lang="es-ES" sz="1600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Colores neutros</a:t>
            </a:r>
          </a:p>
          <a:p>
            <a:pPr marL="298450" indent="-285750">
              <a:spcBef>
                <a:spcPts val="100"/>
              </a:spcBef>
              <a:buFont typeface="Arial" charset="0"/>
              <a:buChar char="•"/>
            </a:pPr>
            <a:r>
              <a:rPr lang="es-ES" sz="1600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Lenguaje formal</a:t>
            </a:r>
          </a:p>
          <a:p>
            <a:pPr marL="298450" indent="-285750">
              <a:spcBef>
                <a:spcPts val="100"/>
              </a:spcBef>
              <a:buFont typeface="Arial" charset="0"/>
              <a:buChar char="•"/>
            </a:pPr>
            <a:r>
              <a:rPr lang="es-ES" sz="1600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Personalización</a:t>
            </a:r>
          </a:p>
        </p:txBody>
      </p:sp>
      <p:sp>
        <p:nvSpPr>
          <p:cNvPr id="51215" name="object 3"/>
          <p:cNvSpPr txBox="1">
            <a:spLocks/>
          </p:cNvSpPr>
          <p:nvPr/>
        </p:nvSpPr>
        <p:spPr bwMode="auto">
          <a:xfrm>
            <a:off x="4665663" y="2128838"/>
            <a:ext cx="28987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000" b="1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Apariencia del correo:</a:t>
            </a:r>
          </a:p>
        </p:txBody>
      </p:sp>
      <p:sp>
        <p:nvSpPr>
          <p:cNvPr id="51216" name="object 3"/>
          <p:cNvSpPr txBox="1">
            <a:spLocks/>
          </p:cNvSpPr>
          <p:nvPr/>
        </p:nvSpPr>
        <p:spPr bwMode="auto">
          <a:xfrm>
            <a:off x="4927600" y="4462463"/>
            <a:ext cx="2900363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000" b="1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Características del rango de edad:</a:t>
            </a:r>
          </a:p>
        </p:txBody>
      </p:sp>
      <p:sp>
        <p:nvSpPr>
          <p:cNvPr id="51217" name="object 3"/>
          <p:cNvSpPr txBox="1">
            <a:spLocks/>
          </p:cNvSpPr>
          <p:nvPr/>
        </p:nvSpPr>
        <p:spPr bwMode="auto">
          <a:xfrm>
            <a:off x="4876800" y="5126038"/>
            <a:ext cx="2436813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298450" indent="-285750">
              <a:spcBef>
                <a:spcPts val="100"/>
              </a:spcBef>
              <a:buFont typeface="Arial" charset="0"/>
              <a:buChar char="•"/>
            </a:pPr>
            <a:r>
              <a:rPr lang="es-ES" sz="1600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Datos contrastados</a:t>
            </a:r>
          </a:p>
          <a:p>
            <a:pPr marL="298450" indent="-285750">
              <a:spcBef>
                <a:spcPts val="100"/>
              </a:spcBef>
              <a:buFont typeface="Arial" charset="0"/>
              <a:buChar char="•"/>
            </a:pPr>
            <a:r>
              <a:rPr lang="es-ES" sz="1600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Conocer la opinión de otros</a:t>
            </a:r>
          </a:p>
          <a:p>
            <a:pPr marL="298450" indent="-285750">
              <a:spcBef>
                <a:spcPts val="100"/>
              </a:spcBef>
              <a:buFont typeface="Arial" charset="0"/>
              <a:buChar char="•"/>
            </a:pPr>
            <a:r>
              <a:rPr lang="es-ES" sz="1600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Aprovechar oportunidades</a:t>
            </a:r>
          </a:p>
        </p:txBody>
      </p:sp>
      <p:sp>
        <p:nvSpPr>
          <p:cNvPr id="51218" name="object 3"/>
          <p:cNvSpPr txBox="1">
            <a:spLocks/>
          </p:cNvSpPr>
          <p:nvPr/>
        </p:nvSpPr>
        <p:spPr bwMode="auto">
          <a:xfrm>
            <a:off x="9263063" y="1177925"/>
            <a:ext cx="18288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s-ES" sz="2500" b="1">
                <a:solidFill>
                  <a:schemeClr val="accent1"/>
                </a:solidFill>
                <a:latin typeface="Century Gothic" pitchFamily="34" charset="0"/>
                <a:ea typeface="Helvetica Neue Light"/>
                <a:cs typeface="Helvetica Neue Light"/>
              </a:rPr>
              <a:t>MAYORES</a:t>
            </a:r>
          </a:p>
        </p:txBody>
      </p:sp>
      <p:sp>
        <p:nvSpPr>
          <p:cNvPr id="29" name="Rectángulo: esquinas redondeadas 28">
            <a:extLst>
              <a:ext uri="{FF2B5EF4-FFF2-40B4-BE49-F238E27FC236}"/>
            </a:extLst>
          </p:cNvPr>
          <p:cNvSpPr/>
          <p:nvPr/>
        </p:nvSpPr>
        <p:spPr>
          <a:xfrm>
            <a:off x="9323388" y="1412875"/>
            <a:ext cx="1673225" cy="22225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30" name="Rectángulo: esquinas redondeadas 29">
            <a:extLst>
              <a:ext uri="{FF2B5EF4-FFF2-40B4-BE49-F238E27FC236}"/>
            </a:extLst>
          </p:cNvPr>
          <p:cNvSpPr/>
          <p:nvPr/>
        </p:nvSpPr>
        <p:spPr>
          <a:xfrm>
            <a:off x="8988425" y="2174875"/>
            <a:ext cx="2635250" cy="424656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17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FFD9D9"/>
              </a:solidFill>
              <a:highlight>
                <a:srgbClr val="FFD9D9"/>
              </a:highlight>
            </a:endParaRPr>
          </a:p>
        </p:txBody>
      </p:sp>
      <p:sp>
        <p:nvSpPr>
          <p:cNvPr id="31" name="object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9088438" y="2565400"/>
            <a:ext cx="2436812" cy="172243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defPPr>
              <a:defRPr lang="es-ES"/>
            </a:defPPr>
            <a:lvl1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Century Gothic" panose="020B0502020202020204" pitchFamily="34" charset="0"/>
                <a:ea typeface="Helvetica Neue Light" charset="0"/>
                <a:cs typeface="+mj-cs"/>
              </a:defRPr>
            </a:lvl1pPr>
          </a:lstStyle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cs typeface="Helvetica Neue Light" charset="0"/>
              </a:rPr>
              <a:t>Letra grande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cs typeface="Helvetica Neue Light" charset="0"/>
              </a:rPr>
              <a:t>Lenguaje formal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cs typeface="Helvetica Neue Light" charset="0"/>
              </a:rPr>
              <a:t>Colores elegantes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cs typeface="Helvetica Neue Light" charset="0"/>
              </a:rPr>
              <a:t>Información clara y facilitar la comunicación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  <a:cs typeface="Helvetica Neue Light" charset="0"/>
              </a:rPr>
              <a:t>Personalización</a:t>
            </a:r>
          </a:p>
        </p:txBody>
      </p:sp>
      <p:sp>
        <p:nvSpPr>
          <p:cNvPr id="51222" name="object 3"/>
          <p:cNvSpPr txBox="1">
            <a:spLocks/>
          </p:cNvSpPr>
          <p:nvPr/>
        </p:nvSpPr>
        <p:spPr bwMode="auto">
          <a:xfrm>
            <a:off x="8877300" y="2128838"/>
            <a:ext cx="28987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000" b="1">
                <a:solidFill>
                  <a:schemeClr val="accent1"/>
                </a:solidFill>
                <a:latin typeface="Century Gothic" pitchFamily="34" charset="0"/>
                <a:ea typeface="Helvetica Neue Light"/>
                <a:cs typeface="Helvetica Neue Light"/>
              </a:rPr>
              <a:t>Apariencia del correo:</a:t>
            </a:r>
          </a:p>
        </p:txBody>
      </p:sp>
      <p:sp>
        <p:nvSpPr>
          <p:cNvPr id="51223" name="object 3"/>
          <p:cNvSpPr txBox="1">
            <a:spLocks/>
          </p:cNvSpPr>
          <p:nvPr/>
        </p:nvSpPr>
        <p:spPr bwMode="auto">
          <a:xfrm>
            <a:off x="9139238" y="4462463"/>
            <a:ext cx="2900362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000" b="1">
                <a:solidFill>
                  <a:schemeClr val="accent1"/>
                </a:solidFill>
                <a:latin typeface="Century Gothic" pitchFamily="34" charset="0"/>
                <a:ea typeface="Helvetica Neue Light"/>
                <a:cs typeface="Helvetica Neue Light"/>
              </a:rPr>
              <a:t>Características del rango de edad:</a:t>
            </a:r>
          </a:p>
        </p:txBody>
      </p:sp>
      <p:sp>
        <p:nvSpPr>
          <p:cNvPr id="51224" name="object 3"/>
          <p:cNvSpPr txBox="1">
            <a:spLocks/>
          </p:cNvSpPr>
          <p:nvPr/>
        </p:nvSpPr>
        <p:spPr bwMode="auto">
          <a:xfrm>
            <a:off x="9088438" y="5157788"/>
            <a:ext cx="2436812" cy="101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298450" indent="-285750">
              <a:spcBef>
                <a:spcPts val="100"/>
              </a:spcBef>
              <a:buFont typeface="Arial" charset="0"/>
              <a:buChar char="•"/>
            </a:pPr>
            <a:r>
              <a:rPr lang="es-ES" sz="1600">
                <a:solidFill>
                  <a:schemeClr val="accent1"/>
                </a:solidFill>
                <a:latin typeface="Century Gothic" pitchFamily="34" charset="0"/>
                <a:ea typeface="Helvetica Neue Light"/>
                <a:cs typeface="Helvetica Neue Light"/>
              </a:rPr>
              <a:t>Cercanía</a:t>
            </a:r>
          </a:p>
          <a:p>
            <a:pPr marL="298450" indent="-285750">
              <a:spcBef>
                <a:spcPts val="100"/>
              </a:spcBef>
              <a:buFont typeface="Arial" charset="0"/>
              <a:buChar char="•"/>
            </a:pPr>
            <a:r>
              <a:rPr lang="es-ES" sz="1600">
                <a:solidFill>
                  <a:schemeClr val="accent1"/>
                </a:solidFill>
                <a:latin typeface="Century Gothic" pitchFamily="34" charset="0"/>
                <a:ea typeface="Helvetica Neue Light"/>
                <a:cs typeface="Helvetica Neue Light"/>
              </a:rPr>
              <a:t>Facilidad en la gestión</a:t>
            </a:r>
          </a:p>
          <a:p>
            <a:pPr marL="298450" indent="-285750">
              <a:spcBef>
                <a:spcPts val="100"/>
              </a:spcBef>
              <a:buFont typeface="Arial" charset="0"/>
              <a:buChar char="•"/>
            </a:pPr>
            <a:r>
              <a:rPr lang="es-ES" sz="1600">
                <a:solidFill>
                  <a:schemeClr val="accent1"/>
                </a:solidFill>
                <a:latin typeface="Century Gothic" pitchFamily="34" charset="0"/>
                <a:ea typeface="Helvetica Neue Light"/>
                <a:cs typeface="Helvetica Neue Light"/>
              </a:rPr>
              <a:t>Ser prioridad</a:t>
            </a:r>
          </a:p>
        </p:txBody>
      </p:sp>
      <p:sp>
        <p:nvSpPr>
          <p:cNvPr id="51225" name="CuadroTexto 34"/>
          <p:cNvSpPr txBox="1">
            <a:spLocks noChangeArrowheads="1"/>
          </p:cNvSpPr>
          <p:nvPr/>
        </p:nvSpPr>
        <p:spPr bwMode="auto">
          <a:xfrm>
            <a:off x="411163" y="711200"/>
            <a:ext cx="11780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latin typeface="Century Gothic" pitchFamily="34" charset="0"/>
              </a:rPr>
              <a:t>Hay diferencias claras en apariencia y contenido con algunas similitudes entre ellos</a:t>
            </a:r>
          </a:p>
        </p:txBody>
      </p:sp>
      <p:pic>
        <p:nvPicPr>
          <p:cNvPr id="51226" name="Google Shape;61;p12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>
            <a:extLst>
              <a:ext uri="{FF2B5EF4-FFF2-40B4-BE49-F238E27FC236}"/>
            </a:extLst>
          </p:cNvPr>
          <p:cNvSpPr/>
          <p:nvPr/>
        </p:nvSpPr>
        <p:spPr>
          <a:xfrm>
            <a:off x="6670675" y="1311275"/>
            <a:ext cx="4992688" cy="5364163"/>
          </a:xfrm>
          <a:prstGeom prst="ellipse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1" name="Elipse 10">
            <a:extLst>
              <a:ext uri="{FF2B5EF4-FFF2-40B4-BE49-F238E27FC236}"/>
            </a:extLst>
          </p:cNvPr>
          <p:cNvSpPr/>
          <p:nvPr/>
        </p:nvSpPr>
        <p:spPr>
          <a:xfrm>
            <a:off x="528638" y="1311275"/>
            <a:ext cx="4992687" cy="5192713"/>
          </a:xfrm>
          <a:prstGeom prst="ellipse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/>
            </a:extLst>
          </p:cNvPr>
          <p:cNvSpPr/>
          <p:nvPr/>
        </p:nvSpPr>
        <p:spPr>
          <a:xfrm>
            <a:off x="5013325" y="5705475"/>
            <a:ext cx="2165350" cy="406400"/>
          </a:xfrm>
          <a:prstGeom prst="roundRect">
            <a:avLst/>
          </a:prstGeom>
          <a:solidFill>
            <a:srgbClr val="FF5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>
                <a:latin typeface="Comic Sans MS" panose="030F0702030302020204" pitchFamily="66" charset="0"/>
              </a:rPr>
              <a:t>Pincha aquí y empezamos</a:t>
            </a:r>
          </a:p>
        </p:txBody>
      </p:sp>
      <p:sp>
        <p:nvSpPr>
          <p:cNvPr id="12" name="Rectángulo 21">
            <a:extLst>
              <a:ext uri="{FF2B5EF4-FFF2-40B4-BE49-F238E27FC236}"/>
            </a:extLst>
          </p:cNvPr>
          <p:cNvSpPr/>
          <p:nvPr/>
        </p:nvSpPr>
        <p:spPr>
          <a:xfrm rot="16200000">
            <a:off x="-1007268" y="3569494"/>
            <a:ext cx="3887787" cy="815975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solidFill>
                  <a:schemeClr val="accent4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JÓVENES</a:t>
            </a:r>
          </a:p>
        </p:txBody>
      </p:sp>
      <p:sp>
        <p:nvSpPr>
          <p:cNvPr id="13" name="CuadroTexto 12">
            <a:extLst>
              <a:ext uri="{FF2B5EF4-FFF2-40B4-BE49-F238E27FC236}"/>
            </a:extLst>
          </p:cNvPr>
          <p:cNvSpPr txBox="1"/>
          <p:nvPr/>
        </p:nvSpPr>
        <p:spPr>
          <a:xfrm>
            <a:off x="1597025" y="3470275"/>
            <a:ext cx="1195388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solidFill>
                  <a:schemeClr val="accent4"/>
                </a:solidFill>
                <a:latin typeface="Century Gothic" panose="020B0502020202020204" pitchFamily="34" charset="0"/>
                <a:cs typeface="+mn-cs"/>
              </a:rPr>
              <a:t>EDAD: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solidFill>
                  <a:schemeClr val="accent4"/>
                </a:solidFill>
                <a:latin typeface="Century Gothic" panose="020B0502020202020204" pitchFamily="34" charset="0"/>
                <a:cs typeface="+mn-cs"/>
              </a:rPr>
              <a:t>20-30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solidFill>
                  <a:schemeClr val="accent4"/>
                </a:solidFill>
                <a:latin typeface="Century Gothic" panose="020B0502020202020204" pitchFamily="34" charset="0"/>
                <a:cs typeface="+mn-cs"/>
              </a:rPr>
              <a:t>Años</a:t>
            </a:r>
          </a:p>
        </p:txBody>
      </p:sp>
      <p:pic>
        <p:nvPicPr>
          <p:cNvPr id="15" name="Picture 2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/>
            </a:extLst>
          </a:blip>
          <a:srcRect l="15955" r="15955"/>
          <a:stretch/>
        </p:blipFill>
        <p:spPr bwMode="auto">
          <a:xfrm>
            <a:off x="9098837" y="2700864"/>
            <a:ext cx="2164942" cy="2119710"/>
          </a:xfrm>
          <a:prstGeom prst="ellipse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/>
          </a:extLst>
        </p:spPr>
      </p:pic>
      <p:sp>
        <p:nvSpPr>
          <p:cNvPr id="17" name="CuadroTexto 16">
            <a:extLst>
              <a:ext uri="{FF2B5EF4-FFF2-40B4-BE49-F238E27FC236}"/>
            </a:extLst>
          </p:cNvPr>
          <p:cNvSpPr txBox="1"/>
          <p:nvPr/>
        </p:nvSpPr>
        <p:spPr>
          <a:xfrm>
            <a:off x="9515475" y="5019675"/>
            <a:ext cx="1331913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4"/>
                </a:solidFill>
                <a:latin typeface="Century Gothic" panose="020B0502020202020204" pitchFamily="34" charset="0"/>
                <a:cs typeface="+mn-cs"/>
              </a:rPr>
              <a:t>Cristina</a:t>
            </a:r>
          </a:p>
        </p:txBody>
      </p:sp>
      <p:sp>
        <p:nvSpPr>
          <p:cNvPr id="53257" name="CuadroTexto 17"/>
          <p:cNvSpPr txBox="1">
            <a:spLocks noChangeArrowheads="1"/>
          </p:cNvSpPr>
          <p:nvPr/>
        </p:nvSpPr>
        <p:spPr bwMode="auto">
          <a:xfrm>
            <a:off x="5276850" y="2206625"/>
            <a:ext cx="1587500" cy="369888"/>
          </a:xfrm>
          <a:prstGeom prst="rect">
            <a:avLst/>
          </a:prstGeom>
          <a:solidFill>
            <a:srgbClr val="F8F7F4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>
                <a:solidFill>
                  <a:srgbClr val="4C4C4B"/>
                </a:solidFill>
                <a:latin typeface="Aldhabi"/>
                <a:ea typeface="Aldhabi"/>
                <a:cs typeface="Aldhabi"/>
              </a:rPr>
              <a:t>EASY MONEY</a:t>
            </a:r>
          </a:p>
        </p:txBody>
      </p:sp>
      <p:pic>
        <p:nvPicPr>
          <p:cNvPr id="53258" name="Imagen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1063" y="6350"/>
            <a:ext cx="4945062" cy="685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9" name="Google Shape;61;p12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42188" y="592138"/>
            <a:ext cx="42545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/>
            </a:extLst>
          </p:cNvPr>
          <p:cNvSpPr/>
          <p:nvPr/>
        </p:nvSpPr>
        <p:spPr>
          <a:xfrm>
            <a:off x="6597650" y="1371600"/>
            <a:ext cx="5207000" cy="5211763"/>
          </a:xfrm>
          <a:prstGeom prst="ellipse">
            <a:avLst/>
          </a:prstGeom>
          <a:solidFill>
            <a:srgbClr val="FFD9D9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" name="Elipse 1">
            <a:extLst>
              <a:ext uri="{FF2B5EF4-FFF2-40B4-BE49-F238E27FC236}"/>
            </a:extLst>
          </p:cNvPr>
          <p:cNvSpPr/>
          <p:nvPr/>
        </p:nvSpPr>
        <p:spPr>
          <a:xfrm>
            <a:off x="500063" y="1397000"/>
            <a:ext cx="5208587" cy="5211763"/>
          </a:xfrm>
          <a:prstGeom prst="ellipse">
            <a:avLst/>
          </a:prstGeom>
          <a:solidFill>
            <a:srgbClr val="FFD9D9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/>
            </a:extLst>
          </p:cNvPr>
          <p:cNvSpPr txBox="1"/>
          <p:nvPr/>
        </p:nvSpPr>
        <p:spPr>
          <a:xfrm>
            <a:off x="2600325" y="2530475"/>
            <a:ext cx="6929438" cy="6302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750" dirty="0">
              <a:latin typeface="Franklin Gothic Medium" panose="020B0603020102020204" pitchFamily="34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750" dirty="0">
              <a:latin typeface="Franklin Gothic Medium" panose="020B0603020102020204" pitchFamily="34" charset="0"/>
              <a:cs typeface="+mn-cs"/>
            </a:endParaRPr>
          </a:p>
        </p:txBody>
      </p:sp>
      <p:sp>
        <p:nvSpPr>
          <p:cNvPr id="10" name="Rectángulo: esquinas redondeadas 9">
            <a:extLst>
              <a:ext uri="{FF2B5EF4-FFF2-40B4-BE49-F238E27FC236}"/>
            </a:extLst>
          </p:cNvPr>
          <p:cNvSpPr/>
          <p:nvPr/>
        </p:nvSpPr>
        <p:spPr>
          <a:xfrm>
            <a:off x="5029200" y="5718175"/>
            <a:ext cx="2133600" cy="406400"/>
          </a:xfrm>
          <a:prstGeom prst="roundRect">
            <a:avLst/>
          </a:prstGeom>
          <a:solidFill>
            <a:srgbClr val="94E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>
                <a:latin typeface="Franklin Gothic Medium" panose="020B0603020102020204" pitchFamily="34" charset="0"/>
              </a:rPr>
              <a:t>Pincha aquí para saber más</a:t>
            </a:r>
          </a:p>
        </p:txBody>
      </p:sp>
      <p:sp>
        <p:nvSpPr>
          <p:cNvPr id="54278" name="Rectángulo 21"/>
          <p:cNvSpPr>
            <a:spLocks noChangeArrowheads="1"/>
          </p:cNvSpPr>
          <p:nvPr/>
        </p:nvSpPr>
        <p:spPr bwMode="auto">
          <a:xfrm rot="-5400000">
            <a:off x="-821531" y="3594894"/>
            <a:ext cx="3887787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600" b="1">
                <a:solidFill>
                  <a:srgbClr val="FF5757"/>
                </a:solidFill>
                <a:latin typeface="Century Gothic" pitchFamily="34" charset="0"/>
                <a:ea typeface="Helvetica Neue Light"/>
                <a:cs typeface="Helvetica Neue Light"/>
              </a:rPr>
              <a:t>ADULTOS</a:t>
            </a:r>
          </a:p>
        </p:txBody>
      </p:sp>
      <p:sp>
        <p:nvSpPr>
          <p:cNvPr id="54279" name="CuadroTexto 3"/>
          <p:cNvSpPr txBox="1">
            <a:spLocks noChangeArrowheads="1"/>
          </p:cNvSpPr>
          <p:nvPr/>
        </p:nvSpPr>
        <p:spPr bwMode="auto">
          <a:xfrm>
            <a:off x="1560513" y="3425825"/>
            <a:ext cx="1195387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2000" b="1">
                <a:solidFill>
                  <a:srgbClr val="FF5757"/>
                </a:solidFill>
                <a:latin typeface="Century Gothic" pitchFamily="34" charset="0"/>
              </a:rPr>
              <a:t>EDAD:</a:t>
            </a:r>
          </a:p>
          <a:p>
            <a:pPr algn="ctr"/>
            <a:r>
              <a:rPr lang="es-ES" sz="2000" b="1">
                <a:solidFill>
                  <a:srgbClr val="FF5757"/>
                </a:solidFill>
                <a:latin typeface="Century Gothic" pitchFamily="34" charset="0"/>
              </a:rPr>
              <a:t>30-60</a:t>
            </a:r>
          </a:p>
          <a:p>
            <a:pPr algn="ctr"/>
            <a:r>
              <a:rPr lang="es-ES" sz="2000" b="1">
                <a:solidFill>
                  <a:srgbClr val="FF5757"/>
                </a:solidFill>
                <a:latin typeface="Century Gothic" pitchFamily="34" charset="0"/>
              </a:rPr>
              <a:t>Años</a:t>
            </a:r>
          </a:p>
        </p:txBody>
      </p:sp>
      <p:pic>
        <p:nvPicPr>
          <p:cNvPr id="9" name="Picture 2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/>
            </a:extLst>
          </a:blip>
          <a:srcRect t="6126" b="6126"/>
          <a:stretch/>
        </p:blipFill>
        <p:spPr bwMode="auto">
          <a:xfrm>
            <a:off x="9036073" y="2845311"/>
            <a:ext cx="1990213" cy="1948631"/>
          </a:xfrm>
          <a:prstGeom prst="ellipse">
            <a:avLst/>
          </a:prstGeom>
          <a:noFill/>
          <a:ln>
            <a:solidFill>
              <a:srgbClr val="FF5757"/>
            </a:solidFill>
          </a:ln>
          <a:extLst>
            <a:ext uri="{909E8E84-426E-40DD-AFC4-6F175D3DCCD1}"/>
          </a:extLst>
        </p:spPr>
      </p:pic>
      <p:sp>
        <p:nvSpPr>
          <p:cNvPr id="54281" name="CuadroTexto 10"/>
          <p:cNvSpPr txBox="1">
            <a:spLocks noChangeArrowheads="1"/>
          </p:cNvSpPr>
          <p:nvPr/>
        </p:nvSpPr>
        <p:spPr bwMode="auto">
          <a:xfrm>
            <a:off x="9366250" y="5040313"/>
            <a:ext cx="1330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b="1">
                <a:solidFill>
                  <a:srgbClr val="FF5757"/>
                </a:solidFill>
                <a:latin typeface="Century Gothic" pitchFamily="34" charset="0"/>
              </a:rPr>
              <a:t>Miguel</a:t>
            </a:r>
          </a:p>
        </p:txBody>
      </p:sp>
      <p:sp>
        <p:nvSpPr>
          <p:cNvPr id="54282" name="CuadroTexto 11"/>
          <p:cNvSpPr txBox="1">
            <a:spLocks noChangeArrowheads="1"/>
          </p:cNvSpPr>
          <p:nvPr/>
        </p:nvSpPr>
        <p:spPr bwMode="auto">
          <a:xfrm>
            <a:off x="5276850" y="2206625"/>
            <a:ext cx="1587500" cy="369888"/>
          </a:xfrm>
          <a:prstGeom prst="rect">
            <a:avLst/>
          </a:prstGeom>
          <a:solidFill>
            <a:srgbClr val="F8F7F4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>
                <a:solidFill>
                  <a:srgbClr val="4C4C4B"/>
                </a:solidFill>
                <a:latin typeface="Aldhabi"/>
                <a:ea typeface="Aldhabi"/>
                <a:cs typeface="Aldhabi"/>
              </a:rPr>
              <a:t>EASY MONEY</a:t>
            </a:r>
          </a:p>
        </p:txBody>
      </p:sp>
      <p:pic>
        <p:nvPicPr>
          <p:cNvPr id="54283" name="Imagen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7575" y="0"/>
            <a:ext cx="5207000" cy="687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4" name="Google Shape;61;p12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37450" y="542925"/>
            <a:ext cx="42545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/>
            </a:extLst>
          </p:cNvPr>
          <p:cNvSpPr/>
          <p:nvPr/>
        </p:nvSpPr>
        <p:spPr>
          <a:xfrm>
            <a:off x="6586538" y="1501775"/>
            <a:ext cx="5207000" cy="5211763"/>
          </a:xfrm>
          <a:prstGeom prst="ellipse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" name="Elipse 1">
            <a:extLst>
              <a:ext uri="{FF2B5EF4-FFF2-40B4-BE49-F238E27FC236}"/>
            </a:extLst>
          </p:cNvPr>
          <p:cNvSpPr/>
          <p:nvPr/>
        </p:nvSpPr>
        <p:spPr>
          <a:xfrm>
            <a:off x="441325" y="1501775"/>
            <a:ext cx="5207000" cy="5211763"/>
          </a:xfrm>
          <a:prstGeom prst="ellipse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3" name="Rectángulo 21">
            <a:extLst>
              <a:ext uri="{FF2B5EF4-FFF2-40B4-BE49-F238E27FC236}"/>
            </a:extLst>
          </p:cNvPr>
          <p:cNvSpPr/>
          <p:nvPr/>
        </p:nvSpPr>
        <p:spPr>
          <a:xfrm rot="16200000">
            <a:off x="-880268" y="3569494"/>
            <a:ext cx="3887787" cy="815975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solidFill>
                  <a:schemeClr val="accent5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MAYORES</a:t>
            </a:r>
          </a:p>
        </p:txBody>
      </p:sp>
      <p:sp>
        <p:nvSpPr>
          <p:cNvPr id="55301" name="CuadroTexto 3"/>
          <p:cNvSpPr txBox="1">
            <a:spLocks noChangeArrowheads="1"/>
          </p:cNvSpPr>
          <p:nvPr/>
        </p:nvSpPr>
        <p:spPr bwMode="auto">
          <a:xfrm>
            <a:off x="1446213" y="3600450"/>
            <a:ext cx="11953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2000" b="1">
                <a:solidFill>
                  <a:schemeClr val="accent1"/>
                </a:solidFill>
                <a:latin typeface="Century Gothic" pitchFamily="34" charset="0"/>
              </a:rPr>
              <a:t>EDAD:</a:t>
            </a:r>
          </a:p>
          <a:p>
            <a:pPr algn="ctr"/>
            <a:r>
              <a:rPr lang="es-ES" sz="2000" b="1">
                <a:solidFill>
                  <a:schemeClr val="accent1"/>
                </a:solidFill>
                <a:latin typeface="Century Gothic" pitchFamily="34" charset="0"/>
              </a:rPr>
              <a:t>&gt;60</a:t>
            </a:r>
          </a:p>
          <a:p>
            <a:pPr algn="ctr"/>
            <a:r>
              <a:rPr lang="es-ES" sz="2000" b="1">
                <a:solidFill>
                  <a:schemeClr val="accent1"/>
                </a:solidFill>
                <a:latin typeface="Century Gothic" pitchFamily="34" charset="0"/>
              </a:rPr>
              <a:t>Años</a:t>
            </a:r>
          </a:p>
        </p:txBody>
      </p:sp>
      <p:pic>
        <p:nvPicPr>
          <p:cNvPr id="9" name="Picture 2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/>
            </a:extLst>
          </a:blip>
          <a:srcRect l="5494" r="5494"/>
          <a:stretch/>
        </p:blipFill>
        <p:spPr bwMode="auto">
          <a:xfrm>
            <a:off x="8881965" y="2812253"/>
            <a:ext cx="2163916" cy="2118706"/>
          </a:xfrm>
          <a:prstGeom prst="ellipse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/>
          </a:extLst>
        </p:spPr>
      </p:pic>
      <p:sp>
        <p:nvSpPr>
          <p:cNvPr id="11" name="CuadroTexto 10">
            <a:extLst>
              <a:ext uri="{FF2B5EF4-FFF2-40B4-BE49-F238E27FC236}"/>
            </a:extLst>
          </p:cNvPr>
          <p:cNvSpPr txBox="1"/>
          <p:nvPr/>
        </p:nvSpPr>
        <p:spPr>
          <a:xfrm>
            <a:off x="9297988" y="5170488"/>
            <a:ext cx="1331912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5"/>
                </a:solidFill>
                <a:latin typeface="Century Gothic" panose="020B0502020202020204" pitchFamily="34" charset="0"/>
                <a:cs typeface="+mn-cs"/>
              </a:rPr>
              <a:t>Patricia</a:t>
            </a:r>
          </a:p>
        </p:txBody>
      </p:sp>
      <p:sp>
        <p:nvSpPr>
          <p:cNvPr id="55304" name="CuadroTexto 11"/>
          <p:cNvSpPr txBox="1">
            <a:spLocks noChangeArrowheads="1"/>
          </p:cNvSpPr>
          <p:nvPr/>
        </p:nvSpPr>
        <p:spPr bwMode="auto">
          <a:xfrm>
            <a:off x="5276850" y="2206625"/>
            <a:ext cx="1587500" cy="369888"/>
          </a:xfrm>
          <a:prstGeom prst="rect">
            <a:avLst/>
          </a:prstGeom>
          <a:solidFill>
            <a:srgbClr val="F8F7F4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>
                <a:solidFill>
                  <a:srgbClr val="4C4C4B"/>
                </a:solidFill>
                <a:latin typeface="Aldhabi"/>
                <a:ea typeface="Aldhabi"/>
                <a:cs typeface="Aldhabi"/>
              </a:rPr>
              <a:t>EASY MONEY</a:t>
            </a:r>
          </a:p>
        </p:txBody>
      </p:sp>
      <p:pic>
        <p:nvPicPr>
          <p:cNvPr id="55305" name="Imagen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0425" y="0"/>
            <a:ext cx="5132388" cy="690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6" name="Google Shape;61;p12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58075" y="561975"/>
            <a:ext cx="42545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/>
            </a:extLst>
          </p:cNvPr>
          <p:cNvSpPr/>
          <p:nvPr/>
        </p:nvSpPr>
        <p:spPr>
          <a:xfrm>
            <a:off x="3198813" y="4029075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3" name="Elipse 32">
            <a:extLst>
              <a:ext uri="{FF2B5EF4-FFF2-40B4-BE49-F238E27FC236}"/>
            </a:extLst>
          </p:cNvPr>
          <p:cNvSpPr/>
          <p:nvPr/>
        </p:nvSpPr>
        <p:spPr>
          <a:xfrm>
            <a:off x="3022600" y="4029075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34" name="Rectángulo 33">
            <a:extLst>
              <a:ext uri="{FF2B5EF4-FFF2-40B4-BE49-F238E27FC236}"/>
            </a:extLst>
          </p:cNvPr>
          <p:cNvSpPr/>
          <p:nvPr/>
        </p:nvSpPr>
        <p:spPr>
          <a:xfrm>
            <a:off x="3744913" y="4029075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PERSONALIZACIÓN</a:t>
            </a:r>
          </a:p>
        </p:txBody>
      </p:sp>
      <p:sp>
        <p:nvSpPr>
          <p:cNvPr id="56325" name="object 3"/>
          <p:cNvSpPr txBox="1">
            <a:spLocks/>
          </p:cNvSpPr>
          <p:nvPr/>
        </p:nvSpPr>
        <p:spPr bwMode="auto">
          <a:xfrm>
            <a:off x="368300" y="390525"/>
            <a:ext cx="6754813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4E17F"/>
                </a:solidFill>
                <a:latin typeface="Century Gothic" pitchFamily="34" charset="0"/>
              </a:rPr>
              <a:t> ÍNDICE</a:t>
            </a:r>
          </a:p>
        </p:txBody>
      </p:sp>
      <p:sp>
        <p:nvSpPr>
          <p:cNvPr id="20" name="Rectángulo 19">
            <a:extLst>
              <a:ext uri="{FF2B5EF4-FFF2-40B4-BE49-F238E27FC236}"/>
            </a:extLst>
          </p:cNvPr>
          <p:cNvSpPr/>
          <p:nvPr/>
        </p:nvSpPr>
        <p:spPr>
          <a:xfrm>
            <a:off x="3198813" y="1817688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1" name="Elipse 20">
            <a:extLst>
              <a:ext uri="{FF2B5EF4-FFF2-40B4-BE49-F238E27FC236}"/>
            </a:extLst>
          </p:cNvPr>
          <p:cNvSpPr/>
          <p:nvPr/>
        </p:nvSpPr>
        <p:spPr>
          <a:xfrm>
            <a:off x="3022600" y="1817688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5" name="Rectángulo 24">
            <a:extLst>
              <a:ext uri="{FF2B5EF4-FFF2-40B4-BE49-F238E27FC236}"/>
            </a:extLst>
          </p:cNvPr>
          <p:cNvSpPr/>
          <p:nvPr/>
        </p:nvSpPr>
        <p:spPr>
          <a:xfrm>
            <a:off x="3559175" y="1817688"/>
            <a:ext cx="5243513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latin typeface="Century Gothic" panose="020B0502020202020204" pitchFamily="34" charset="0"/>
              </a:rPr>
              <a:t>ANÁLISIS</a:t>
            </a:r>
          </a:p>
        </p:txBody>
      </p:sp>
      <p:sp>
        <p:nvSpPr>
          <p:cNvPr id="26" name="Rectángulo 25">
            <a:extLst>
              <a:ext uri="{FF2B5EF4-FFF2-40B4-BE49-F238E27FC236}"/>
            </a:extLst>
          </p:cNvPr>
          <p:cNvSpPr/>
          <p:nvPr/>
        </p:nvSpPr>
        <p:spPr>
          <a:xfrm>
            <a:off x="3198813" y="2554288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7" name="Elipse 26">
            <a:extLst>
              <a:ext uri="{FF2B5EF4-FFF2-40B4-BE49-F238E27FC236}"/>
            </a:extLst>
          </p:cNvPr>
          <p:cNvSpPr/>
          <p:nvPr/>
        </p:nvSpPr>
        <p:spPr>
          <a:xfrm>
            <a:off x="3022600" y="2554288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8" name="Rectángulo 27">
            <a:extLst>
              <a:ext uri="{FF2B5EF4-FFF2-40B4-BE49-F238E27FC236}"/>
            </a:extLst>
          </p:cNvPr>
          <p:cNvSpPr/>
          <p:nvPr/>
        </p:nvSpPr>
        <p:spPr>
          <a:xfrm>
            <a:off x="3559175" y="2554288"/>
            <a:ext cx="5243513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SEGMENTACIÓN</a:t>
            </a:r>
          </a:p>
        </p:txBody>
      </p:sp>
      <p:sp>
        <p:nvSpPr>
          <p:cNvPr id="29" name="Rectángulo 28">
            <a:extLst>
              <a:ext uri="{FF2B5EF4-FFF2-40B4-BE49-F238E27FC236}"/>
            </a:extLst>
          </p:cNvPr>
          <p:cNvSpPr/>
          <p:nvPr/>
        </p:nvSpPr>
        <p:spPr>
          <a:xfrm>
            <a:off x="3198813" y="3292475"/>
            <a:ext cx="546100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0" name="Elipse 29">
            <a:extLst>
              <a:ext uri="{FF2B5EF4-FFF2-40B4-BE49-F238E27FC236}"/>
            </a:extLst>
          </p:cNvPr>
          <p:cNvSpPr/>
          <p:nvPr/>
        </p:nvSpPr>
        <p:spPr>
          <a:xfrm>
            <a:off x="3022600" y="3292475"/>
            <a:ext cx="360363" cy="369888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1" name="Rectángulo 30">
            <a:extLst>
              <a:ext uri="{FF2B5EF4-FFF2-40B4-BE49-F238E27FC236}"/>
            </a:extLst>
          </p:cNvPr>
          <p:cNvSpPr/>
          <p:nvPr/>
        </p:nvSpPr>
        <p:spPr>
          <a:xfrm>
            <a:off x="3744913" y="3292475"/>
            <a:ext cx="5057775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RECOMENDACIÓN</a:t>
            </a:r>
          </a:p>
        </p:txBody>
      </p:sp>
      <p:sp>
        <p:nvSpPr>
          <p:cNvPr id="17" name="Rectángulo 16">
            <a:extLst>
              <a:ext uri="{FF2B5EF4-FFF2-40B4-BE49-F238E27FC236}"/>
            </a:extLst>
          </p:cNvPr>
          <p:cNvSpPr/>
          <p:nvPr/>
        </p:nvSpPr>
        <p:spPr>
          <a:xfrm>
            <a:off x="3198813" y="4767263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3022600" y="4767263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3" name="Rectángulo 22">
            <a:extLst>
              <a:ext uri="{FF2B5EF4-FFF2-40B4-BE49-F238E27FC236}"/>
            </a:extLst>
          </p:cNvPr>
          <p:cNvSpPr/>
          <p:nvPr/>
        </p:nvSpPr>
        <p:spPr>
          <a:xfrm>
            <a:off x="3744913" y="4767263"/>
            <a:ext cx="5057775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SEGUIMIENTO</a:t>
            </a:r>
          </a:p>
        </p:txBody>
      </p:sp>
      <p:sp>
        <p:nvSpPr>
          <p:cNvPr id="2" name="Rectángulo 1">
            <a:extLst>
              <a:ext uri="{FF2B5EF4-FFF2-40B4-BE49-F238E27FC236}"/>
            </a:extLst>
          </p:cNvPr>
          <p:cNvSpPr/>
          <p:nvPr/>
        </p:nvSpPr>
        <p:spPr>
          <a:xfrm>
            <a:off x="3198813" y="5503863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Elipse 2">
            <a:extLst>
              <a:ext uri="{FF2B5EF4-FFF2-40B4-BE49-F238E27FC236}"/>
            </a:extLst>
          </p:cNvPr>
          <p:cNvSpPr/>
          <p:nvPr/>
        </p:nvSpPr>
        <p:spPr>
          <a:xfrm>
            <a:off x="3022600" y="5503863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" name="Rectángulo 3">
            <a:extLst>
              <a:ext uri="{FF2B5EF4-FFF2-40B4-BE49-F238E27FC236}"/>
            </a:extLst>
          </p:cNvPr>
          <p:cNvSpPr/>
          <p:nvPr/>
        </p:nvSpPr>
        <p:spPr>
          <a:xfrm>
            <a:off x="3744913" y="5503863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COORDINACIÓN</a:t>
            </a:r>
          </a:p>
        </p:txBody>
      </p:sp>
      <p:pic>
        <p:nvPicPr>
          <p:cNvPr id="56341" name="Google Shape;61;p12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0838" y="163513"/>
            <a:ext cx="151130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>
            <a:extLst>
              <a:ext uri="{FF2B5EF4-FFF2-40B4-BE49-F238E27FC236}"/>
            </a:extLst>
          </p:cNvPr>
          <p:cNvSpPr/>
          <p:nvPr/>
        </p:nvSpPr>
        <p:spPr>
          <a:xfrm flipV="1">
            <a:off x="3022600" y="5403850"/>
            <a:ext cx="5943600" cy="571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  <p:sp>
        <p:nvSpPr>
          <p:cNvPr id="7" name="Rectángulo 6">
            <a:extLst>
              <a:ext uri="{FF2B5EF4-FFF2-40B4-BE49-F238E27FC236}"/>
            </a:extLst>
          </p:cNvPr>
          <p:cNvSpPr/>
          <p:nvPr/>
        </p:nvSpPr>
        <p:spPr>
          <a:xfrm flipV="1">
            <a:off x="3022600" y="1508125"/>
            <a:ext cx="5943600" cy="297497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/>
            </a:extLst>
          </p:cNvPr>
          <p:cNvSpPr/>
          <p:nvPr/>
        </p:nvSpPr>
        <p:spPr>
          <a:xfrm>
            <a:off x="3198813" y="4029075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3" name="Elipse 32">
            <a:extLst>
              <a:ext uri="{FF2B5EF4-FFF2-40B4-BE49-F238E27FC236}"/>
            </a:extLst>
          </p:cNvPr>
          <p:cNvSpPr/>
          <p:nvPr/>
        </p:nvSpPr>
        <p:spPr>
          <a:xfrm>
            <a:off x="3022600" y="4029075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34" name="Rectángulo 33">
            <a:extLst>
              <a:ext uri="{FF2B5EF4-FFF2-40B4-BE49-F238E27FC236}"/>
            </a:extLst>
          </p:cNvPr>
          <p:cNvSpPr/>
          <p:nvPr/>
        </p:nvSpPr>
        <p:spPr>
          <a:xfrm>
            <a:off x="3744913" y="4029075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PERSONALIZACIÓN</a:t>
            </a:r>
          </a:p>
        </p:txBody>
      </p:sp>
      <p:sp>
        <p:nvSpPr>
          <p:cNvPr id="19460" name="object 3"/>
          <p:cNvSpPr txBox="1">
            <a:spLocks/>
          </p:cNvSpPr>
          <p:nvPr/>
        </p:nvSpPr>
        <p:spPr bwMode="auto">
          <a:xfrm>
            <a:off x="368300" y="390525"/>
            <a:ext cx="6754813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4E17F"/>
                </a:solidFill>
                <a:latin typeface="Century Gothic" pitchFamily="34" charset="0"/>
              </a:rPr>
              <a:t> ÍNDICE</a:t>
            </a:r>
          </a:p>
        </p:txBody>
      </p:sp>
      <p:sp>
        <p:nvSpPr>
          <p:cNvPr id="20" name="Rectángulo 19">
            <a:extLst>
              <a:ext uri="{FF2B5EF4-FFF2-40B4-BE49-F238E27FC236}"/>
            </a:extLst>
          </p:cNvPr>
          <p:cNvSpPr/>
          <p:nvPr/>
        </p:nvSpPr>
        <p:spPr>
          <a:xfrm>
            <a:off x="3198813" y="1817688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1" name="Elipse 20">
            <a:extLst>
              <a:ext uri="{FF2B5EF4-FFF2-40B4-BE49-F238E27FC236}"/>
            </a:extLst>
          </p:cNvPr>
          <p:cNvSpPr/>
          <p:nvPr/>
        </p:nvSpPr>
        <p:spPr>
          <a:xfrm>
            <a:off x="3022600" y="1817688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5" name="Rectángulo 24">
            <a:extLst>
              <a:ext uri="{FF2B5EF4-FFF2-40B4-BE49-F238E27FC236}"/>
            </a:extLst>
          </p:cNvPr>
          <p:cNvSpPr/>
          <p:nvPr/>
        </p:nvSpPr>
        <p:spPr>
          <a:xfrm>
            <a:off x="3559175" y="1817688"/>
            <a:ext cx="5243513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latin typeface="Century Gothic" panose="020B0502020202020204" pitchFamily="34" charset="0"/>
              </a:rPr>
              <a:t>ANÁLISIS</a:t>
            </a:r>
          </a:p>
        </p:txBody>
      </p:sp>
      <p:sp>
        <p:nvSpPr>
          <p:cNvPr id="26" name="Rectángulo 25">
            <a:extLst>
              <a:ext uri="{FF2B5EF4-FFF2-40B4-BE49-F238E27FC236}"/>
            </a:extLst>
          </p:cNvPr>
          <p:cNvSpPr/>
          <p:nvPr/>
        </p:nvSpPr>
        <p:spPr>
          <a:xfrm>
            <a:off x="3198813" y="2554288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7" name="Elipse 26">
            <a:extLst>
              <a:ext uri="{FF2B5EF4-FFF2-40B4-BE49-F238E27FC236}"/>
            </a:extLst>
          </p:cNvPr>
          <p:cNvSpPr/>
          <p:nvPr/>
        </p:nvSpPr>
        <p:spPr>
          <a:xfrm>
            <a:off x="3022600" y="2554288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8" name="Rectángulo 27">
            <a:extLst>
              <a:ext uri="{FF2B5EF4-FFF2-40B4-BE49-F238E27FC236}"/>
            </a:extLst>
          </p:cNvPr>
          <p:cNvSpPr/>
          <p:nvPr/>
        </p:nvSpPr>
        <p:spPr>
          <a:xfrm>
            <a:off x="3559175" y="2554288"/>
            <a:ext cx="5243513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SEGMENTACIÓN</a:t>
            </a:r>
          </a:p>
        </p:txBody>
      </p:sp>
      <p:sp>
        <p:nvSpPr>
          <p:cNvPr id="29" name="Rectángulo 28">
            <a:extLst>
              <a:ext uri="{FF2B5EF4-FFF2-40B4-BE49-F238E27FC236}"/>
            </a:extLst>
          </p:cNvPr>
          <p:cNvSpPr/>
          <p:nvPr/>
        </p:nvSpPr>
        <p:spPr>
          <a:xfrm>
            <a:off x="3198813" y="3292475"/>
            <a:ext cx="546100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0" name="Elipse 29">
            <a:extLst>
              <a:ext uri="{FF2B5EF4-FFF2-40B4-BE49-F238E27FC236}"/>
            </a:extLst>
          </p:cNvPr>
          <p:cNvSpPr/>
          <p:nvPr/>
        </p:nvSpPr>
        <p:spPr>
          <a:xfrm>
            <a:off x="3022600" y="3292475"/>
            <a:ext cx="360363" cy="369888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1" name="Rectángulo 30">
            <a:extLst>
              <a:ext uri="{FF2B5EF4-FFF2-40B4-BE49-F238E27FC236}"/>
            </a:extLst>
          </p:cNvPr>
          <p:cNvSpPr/>
          <p:nvPr/>
        </p:nvSpPr>
        <p:spPr>
          <a:xfrm>
            <a:off x="3744913" y="3292475"/>
            <a:ext cx="5057775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RECOMENDACIÓN</a:t>
            </a:r>
          </a:p>
        </p:txBody>
      </p:sp>
      <p:sp>
        <p:nvSpPr>
          <p:cNvPr id="17" name="Rectángulo 16">
            <a:extLst>
              <a:ext uri="{FF2B5EF4-FFF2-40B4-BE49-F238E27FC236}"/>
            </a:extLst>
          </p:cNvPr>
          <p:cNvSpPr/>
          <p:nvPr/>
        </p:nvSpPr>
        <p:spPr>
          <a:xfrm>
            <a:off x="3198813" y="4767263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3022600" y="4767263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3" name="Rectángulo 22">
            <a:extLst>
              <a:ext uri="{FF2B5EF4-FFF2-40B4-BE49-F238E27FC236}"/>
            </a:extLst>
          </p:cNvPr>
          <p:cNvSpPr/>
          <p:nvPr/>
        </p:nvSpPr>
        <p:spPr>
          <a:xfrm>
            <a:off x="3744913" y="4767263"/>
            <a:ext cx="5057775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SEGUIMIENTO</a:t>
            </a:r>
          </a:p>
        </p:txBody>
      </p:sp>
      <p:sp>
        <p:nvSpPr>
          <p:cNvPr id="2" name="Rectángulo 1">
            <a:extLst>
              <a:ext uri="{FF2B5EF4-FFF2-40B4-BE49-F238E27FC236}"/>
            </a:extLst>
          </p:cNvPr>
          <p:cNvSpPr/>
          <p:nvPr/>
        </p:nvSpPr>
        <p:spPr>
          <a:xfrm>
            <a:off x="3198813" y="5503863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Elipse 2">
            <a:extLst>
              <a:ext uri="{FF2B5EF4-FFF2-40B4-BE49-F238E27FC236}"/>
            </a:extLst>
          </p:cNvPr>
          <p:cNvSpPr/>
          <p:nvPr/>
        </p:nvSpPr>
        <p:spPr>
          <a:xfrm>
            <a:off x="3022600" y="5503863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" name="Rectángulo 3">
            <a:extLst>
              <a:ext uri="{FF2B5EF4-FFF2-40B4-BE49-F238E27FC236}"/>
            </a:extLst>
          </p:cNvPr>
          <p:cNvSpPr/>
          <p:nvPr/>
        </p:nvSpPr>
        <p:spPr>
          <a:xfrm>
            <a:off x="3744913" y="5503863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COORDINACIÓN</a:t>
            </a:r>
          </a:p>
        </p:txBody>
      </p:sp>
      <p:pic>
        <p:nvPicPr>
          <p:cNvPr id="19476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0838" y="163513"/>
            <a:ext cx="151130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>
            <a:extLst>
              <a:ext uri="{FF2B5EF4-FFF2-40B4-BE49-F238E27FC236}"/>
            </a:extLst>
          </p:cNvPr>
          <p:cNvSpPr/>
          <p:nvPr/>
        </p:nvSpPr>
        <p:spPr>
          <a:xfrm flipV="1">
            <a:off x="2882900" y="3198813"/>
            <a:ext cx="5943600" cy="2782887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  <p:sp>
        <p:nvSpPr>
          <p:cNvPr id="7" name="Rectángulo 6">
            <a:extLst>
              <a:ext uri="{FF2B5EF4-FFF2-40B4-BE49-F238E27FC236}"/>
            </a:extLst>
          </p:cNvPr>
          <p:cNvSpPr/>
          <p:nvPr/>
        </p:nvSpPr>
        <p:spPr>
          <a:xfrm flipV="1">
            <a:off x="2882900" y="2279650"/>
            <a:ext cx="5943600" cy="779463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CuadroTexto 27"/>
          <p:cNvSpPr txBox="1">
            <a:spLocks noChangeArrowheads="1"/>
          </p:cNvSpPr>
          <p:nvPr/>
        </p:nvSpPr>
        <p:spPr bwMode="auto">
          <a:xfrm>
            <a:off x="7319963" y="3727450"/>
            <a:ext cx="261937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200" b="1">
                <a:latin typeface="Century Gothic" pitchFamily="34" charset="0"/>
              </a:rPr>
              <a:t>TASA DE CONVERSION</a:t>
            </a:r>
          </a:p>
        </p:txBody>
      </p:sp>
      <p:sp>
        <p:nvSpPr>
          <p:cNvPr id="29" name="CuadroTexto 28">
            <a:extLst>
              <a:ext uri="{FF2B5EF4-FFF2-40B4-BE49-F238E27FC236}"/>
            </a:extLst>
          </p:cNvPr>
          <p:cNvSpPr txBox="1"/>
          <p:nvPr/>
        </p:nvSpPr>
        <p:spPr>
          <a:xfrm>
            <a:off x="7319963" y="3978275"/>
            <a:ext cx="2779712" cy="17081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s-ES"/>
            </a:defPPr>
            <a:lvl1pPr>
              <a:defRPr sz="1050" b="0" i="0">
                <a:solidFill>
                  <a:srgbClr val="484848"/>
                </a:solidFill>
                <a:effectLst/>
                <a:latin typeface="Open Sans" panose="020B060402020202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latin typeface="Century Gothic" panose="020B0502020202020204" pitchFamily="34" charset="0"/>
                <a:cs typeface="+mn-cs"/>
              </a:rPr>
              <a:t>La tasa de conversión es el porcentaje de personas (%) que realizan una venta gracias a un email.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latin typeface="Century Gothic" panose="020B0502020202020204" pitchFamily="34" charset="0"/>
                <a:cs typeface="+mn-cs"/>
              </a:rPr>
              <a:t>En esta fase, el usuario ha recibido tu email, lo ha abierto, incluso ha hecho </a:t>
            </a:r>
            <a:r>
              <a:rPr lang="es-ES" dirty="0" err="1">
                <a:latin typeface="Century Gothic" panose="020B0502020202020204" pitchFamily="34" charset="0"/>
                <a:cs typeface="+mn-cs"/>
              </a:rPr>
              <a:t>click</a:t>
            </a:r>
            <a:r>
              <a:rPr lang="es-ES" dirty="0">
                <a:latin typeface="Century Gothic" panose="020B0502020202020204" pitchFamily="34" charset="0"/>
                <a:cs typeface="+mn-cs"/>
              </a:rPr>
              <a:t> en uno de tus enlaces pero debemos cuantificar las conversiones que ha generado. Dependiendo de lo comercial que sea la comunicación funcionará mejor o peor.</a:t>
            </a:r>
          </a:p>
        </p:txBody>
      </p:sp>
      <p:sp>
        <p:nvSpPr>
          <p:cNvPr id="58372" name="CuadroTexto 38"/>
          <p:cNvSpPr txBox="1">
            <a:spLocks noChangeArrowheads="1"/>
          </p:cNvSpPr>
          <p:nvPr/>
        </p:nvSpPr>
        <p:spPr bwMode="auto">
          <a:xfrm>
            <a:off x="2649538" y="3727450"/>
            <a:ext cx="303371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200" b="1">
                <a:latin typeface="Century Gothic" pitchFamily="34" charset="0"/>
              </a:rPr>
              <a:t>TASA DE APERTURA</a:t>
            </a:r>
          </a:p>
        </p:txBody>
      </p:sp>
      <p:sp>
        <p:nvSpPr>
          <p:cNvPr id="40" name="CuadroTexto 39">
            <a:extLst>
              <a:ext uri="{FF2B5EF4-FFF2-40B4-BE49-F238E27FC236}"/>
            </a:extLst>
          </p:cNvPr>
          <p:cNvSpPr txBox="1"/>
          <p:nvPr/>
        </p:nvSpPr>
        <p:spPr>
          <a:xfrm>
            <a:off x="2649538" y="3927475"/>
            <a:ext cx="2781300" cy="219233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s-ES"/>
            </a:defPPr>
            <a:lvl1pPr>
              <a:defRPr sz="1050" b="0" i="0">
                <a:solidFill>
                  <a:srgbClr val="484848"/>
                </a:solidFill>
                <a:effectLst/>
                <a:latin typeface="Open Sans" panose="020B060402020202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latin typeface="Century Gothic" panose="020B0502020202020204" pitchFamily="34" charset="0"/>
                <a:cs typeface="+mn-cs"/>
              </a:rPr>
              <a:t>La tasa de apertura es el porcentaje de personas (%) que abren un email en proporción a la cantidad de emails que has enviado.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latin typeface="Century Gothic" panose="020B0502020202020204" pitchFamily="34" charset="0"/>
                <a:cs typeface="+mn-cs"/>
              </a:rPr>
              <a:t>Si no conseguimos que el usuario abra el email, no habrá navegación y por tanto habrá sido un fracaso de campaña de email marketing.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latin typeface="Century Gothic" panose="020B0502020202020204" pitchFamily="34" charset="0"/>
                <a:cs typeface="+mn-cs"/>
              </a:rPr>
              <a:t>El éxito de este KPI dependerá de lo que el usuario pueda ver antes de abrir el email como por ejemplo el remitente, asunto y </a:t>
            </a:r>
            <a:r>
              <a:rPr lang="es-ES" dirty="0" err="1">
                <a:latin typeface="Century Gothic" panose="020B0502020202020204" pitchFamily="34" charset="0"/>
                <a:cs typeface="+mn-cs"/>
              </a:rPr>
              <a:t>preview</a:t>
            </a:r>
            <a:r>
              <a:rPr lang="es-ES" dirty="0">
                <a:latin typeface="Century Gothic" panose="020B0502020202020204" pitchFamily="34" charset="0"/>
                <a:cs typeface="+mn-cs"/>
              </a:rPr>
              <a:t> (Gmail y Outlook).</a:t>
            </a:r>
          </a:p>
        </p:txBody>
      </p:sp>
      <p:sp>
        <p:nvSpPr>
          <p:cNvPr id="58374" name="CuadroTexto 29"/>
          <p:cNvSpPr txBox="1">
            <a:spLocks noChangeArrowheads="1"/>
          </p:cNvSpPr>
          <p:nvPr/>
        </p:nvSpPr>
        <p:spPr bwMode="auto">
          <a:xfrm>
            <a:off x="7319963" y="1500188"/>
            <a:ext cx="127793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200" b="1">
                <a:latin typeface="Century Gothic" pitchFamily="34" charset="0"/>
              </a:rPr>
              <a:t>TASA DE CLICK</a:t>
            </a:r>
          </a:p>
        </p:txBody>
      </p:sp>
      <p:sp>
        <p:nvSpPr>
          <p:cNvPr id="31" name="CuadroTexto 30">
            <a:extLst>
              <a:ext uri="{FF2B5EF4-FFF2-40B4-BE49-F238E27FC236}"/>
            </a:extLst>
          </p:cNvPr>
          <p:cNvSpPr txBox="1"/>
          <p:nvPr/>
        </p:nvSpPr>
        <p:spPr>
          <a:xfrm>
            <a:off x="7319963" y="1700213"/>
            <a:ext cx="2779712" cy="13843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s-ES"/>
            </a:defPPr>
            <a:lvl1pPr>
              <a:defRPr sz="1050" b="0" i="0">
                <a:solidFill>
                  <a:srgbClr val="484848"/>
                </a:solidFill>
                <a:effectLst/>
                <a:latin typeface="Open Sans" panose="020B060402020202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latin typeface="Century Gothic" panose="020B0502020202020204" pitchFamily="34" charset="0"/>
                <a:cs typeface="+mn-cs"/>
              </a:rPr>
              <a:t>La tasa de </a:t>
            </a:r>
            <a:r>
              <a:rPr lang="es-ES" dirty="0" err="1">
                <a:latin typeface="Century Gothic" panose="020B0502020202020204" pitchFamily="34" charset="0"/>
                <a:cs typeface="+mn-cs"/>
              </a:rPr>
              <a:t>click</a:t>
            </a:r>
            <a:r>
              <a:rPr lang="es-ES" dirty="0">
                <a:latin typeface="Century Gothic" panose="020B0502020202020204" pitchFamily="34" charset="0"/>
                <a:cs typeface="+mn-cs"/>
              </a:rPr>
              <a:t> es el porcentaje de personas (%) que hacen </a:t>
            </a:r>
            <a:r>
              <a:rPr lang="es-ES" dirty="0" err="1">
                <a:latin typeface="Century Gothic" panose="020B0502020202020204" pitchFamily="34" charset="0"/>
                <a:cs typeface="+mn-cs"/>
              </a:rPr>
              <a:t>click</a:t>
            </a:r>
            <a:r>
              <a:rPr lang="es-ES" dirty="0">
                <a:latin typeface="Century Gothic" panose="020B0502020202020204" pitchFamily="34" charset="0"/>
                <a:cs typeface="+mn-cs"/>
              </a:rPr>
              <a:t> en los enlaces de un email.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>
                <a:latin typeface="Century Gothic" panose="020B0502020202020204" pitchFamily="34" charset="0"/>
                <a:cs typeface="+mn-cs"/>
              </a:rPr>
              <a:t>Una vez abierto tu </a:t>
            </a:r>
            <a:r>
              <a:rPr lang="es-ES" dirty="0" err="1">
                <a:latin typeface="Century Gothic" panose="020B0502020202020204" pitchFamily="34" charset="0"/>
                <a:cs typeface="+mn-cs"/>
              </a:rPr>
              <a:t>newsletter</a:t>
            </a:r>
            <a:r>
              <a:rPr lang="es-ES" dirty="0">
                <a:latin typeface="Century Gothic" panose="020B0502020202020204" pitchFamily="34" charset="0"/>
                <a:cs typeface="+mn-cs"/>
              </a:rPr>
              <a:t>, el contenido debe tener relación con el asunto y ser lo suficientemente atractivo como para generar un </a:t>
            </a:r>
            <a:r>
              <a:rPr lang="es-ES" dirty="0" err="1">
                <a:latin typeface="Century Gothic" panose="020B0502020202020204" pitchFamily="34" charset="0"/>
                <a:cs typeface="+mn-cs"/>
              </a:rPr>
              <a:t>click</a:t>
            </a:r>
            <a:r>
              <a:rPr lang="es-ES" dirty="0">
                <a:latin typeface="Century Gothic" panose="020B0502020202020204" pitchFamily="34" charset="0"/>
                <a:cs typeface="+mn-cs"/>
              </a:rPr>
              <a:t> en el usuario.</a:t>
            </a:r>
          </a:p>
        </p:txBody>
      </p:sp>
      <p:pic>
        <p:nvPicPr>
          <p:cNvPr id="56" name="Picture 10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/>
            </a:extLst>
          </a:blip>
          <a:srcRect/>
          <a:stretch/>
        </p:blipFill>
        <p:spPr bwMode="auto">
          <a:xfrm>
            <a:off x="6551242" y="1586731"/>
            <a:ext cx="646526" cy="646526"/>
          </a:xfrm>
          <a:prstGeom prst="rect">
            <a:avLst/>
          </a:prstGeom>
          <a:extLst>
            <a:ext uri="{909E8E84-426E-40DD-AFC4-6F175D3DCCD1}"/>
          </a:extLst>
        </p:spPr>
      </p:pic>
      <p:sp>
        <p:nvSpPr>
          <p:cNvPr id="58377" name="CuadroTexto 24"/>
          <p:cNvSpPr txBox="1">
            <a:spLocks noChangeArrowheads="1"/>
          </p:cNvSpPr>
          <p:nvPr/>
        </p:nvSpPr>
        <p:spPr bwMode="auto">
          <a:xfrm>
            <a:off x="2681288" y="1500188"/>
            <a:ext cx="311626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200" b="1">
                <a:latin typeface="Century Gothic" pitchFamily="34" charset="0"/>
              </a:rPr>
              <a:t>TASA DE REBOTE</a:t>
            </a:r>
          </a:p>
        </p:txBody>
      </p:sp>
      <p:sp>
        <p:nvSpPr>
          <p:cNvPr id="26" name="CuadroTexto 25">
            <a:extLst>
              <a:ext uri="{FF2B5EF4-FFF2-40B4-BE49-F238E27FC236}"/>
            </a:extLst>
          </p:cNvPr>
          <p:cNvSpPr txBox="1"/>
          <p:nvPr/>
        </p:nvSpPr>
        <p:spPr>
          <a:xfrm>
            <a:off x="2681288" y="1711325"/>
            <a:ext cx="2781300" cy="1708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050" dirty="0">
                <a:solidFill>
                  <a:srgbClr val="484848"/>
                </a:solidFill>
                <a:latin typeface="Century Gothic" panose="020B0502020202020204" pitchFamily="34" charset="0"/>
                <a:cs typeface="+mn-cs"/>
              </a:rPr>
              <a:t>Uno de los problemas comunes en nuestra campaña de email marketing es que los correos electrónicos </a:t>
            </a:r>
            <a:r>
              <a:rPr lang="es-ES" sz="1050" b="1" dirty="0">
                <a:solidFill>
                  <a:srgbClr val="484848"/>
                </a:solidFill>
                <a:latin typeface="Century Gothic" panose="020B0502020202020204" pitchFamily="34" charset="0"/>
                <a:cs typeface="+mn-cs"/>
              </a:rPr>
              <a:t>no se entreguen de manera satisfactoria</a:t>
            </a:r>
            <a:r>
              <a:rPr lang="es-ES" sz="1050" dirty="0">
                <a:solidFill>
                  <a:srgbClr val="484848"/>
                </a:solidFill>
                <a:latin typeface="Century Gothic" panose="020B0502020202020204" pitchFamily="34" charset="0"/>
                <a:cs typeface="+mn-cs"/>
              </a:rPr>
              <a:t>. Puedes localizar este tipo de errores utilizando el porcentaje de rebote, que te muestra el porcentaje total de emails que fueron enviados, pero </a:t>
            </a:r>
            <a:r>
              <a:rPr lang="es-ES" sz="1050" b="1" dirty="0">
                <a:solidFill>
                  <a:srgbClr val="484848"/>
                </a:solidFill>
                <a:latin typeface="Century Gothic" panose="020B0502020202020204" pitchFamily="34" charset="0"/>
                <a:cs typeface="+mn-cs"/>
              </a:rPr>
              <a:t>no pudieron ser entregados</a:t>
            </a:r>
            <a:r>
              <a:rPr lang="es-ES" sz="1050" dirty="0">
                <a:solidFill>
                  <a:srgbClr val="484848"/>
                </a:solidFill>
                <a:latin typeface="Century Gothic" panose="020B0502020202020204" pitchFamily="34" charset="0"/>
                <a:cs typeface="+mn-cs"/>
              </a:rPr>
              <a:t> satisfactoriamente a sus destinatarios.</a:t>
            </a:r>
            <a:endParaRPr lang="es-ES" sz="1050" dirty="0">
              <a:latin typeface="Century Gothic" panose="020B0502020202020204" pitchFamily="34" charset="0"/>
              <a:cs typeface="+mn-cs"/>
            </a:endParaRPr>
          </a:p>
        </p:txBody>
      </p:sp>
      <p:sp>
        <p:nvSpPr>
          <p:cNvPr id="58379" name="object 3"/>
          <p:cNvSpPr txBox="1">
            <a:spLocks/>
          </p:cNvSpPr>
          <p:nvPr/>
        </p:nvSpPr>
        <p:spPr bwMode="auto">
          <a:xfrm>
            <a:off x="368300" y="287338"/>
            <a:ext cx="965041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6EC74"/>
                </a:solidFill>
                <a:latin typeface="Century Gothic" pitchFamily="34" charset="0"/>
              </a:rPr>
              <a:t>KPI´s que vamos a medir</a:t>
            </a:r>
          </a:p>
        </p:txBody>
      </p:sp>
      <p:cxnSp>
        <p:nvCxnSpPr>
          <p:cNvPr id="10" name="Conector recto 9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7032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/>
            </a:extLst>
          </a:blip>
          <a:srcRect/>
          <a:stretch/>
        </p:blipFill>
        <p:spPr>
          <a:xfrm>
            <a:off x="1952943" y="3698534"/>
            <a:ext cx="558786" cy="558786"/>
          </a:xfrm>
          <a:prstGeom prst="rect">
            <a:avLst/>
          </a:prstGeom>
        </p:spPr>
      </p:pic>
      <p:pic>
        <p:nvPicPr>
          <p:cNvPr id="19" name="Imagen 18" descr="Interfaz de usuario gráfica&#10;&#10;Descripción generada automáticamente con confianza media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1952943" y="1502879"/>
            <a:ext cx="558786" cy="558786"/>
          </a:xfrm>
          <a:prstGeom prst="rect">
            <a:avLst/>
          </a:prstGeom>
        </p:spPr>
      </p:pic>
      <p:pic>
        <p:nvPicPr>
          <p:cNvPr id="2" name="Picture 10">
            <a:extLst>
              <a:ext uri="{FF2B5EF4-FFF2-40B4-BE49-F238E27FC236}"/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/>
            </a:extLst>
          </a:blip>
          <a:srcRect/>
          <a:stretch/>
        </p:blipFill>
        <p:spPr bwMode="auto">
          <a:xfrm>
            <a:off x="6551242" y="3727879"/>
            <a:ext cx="646526" cy="646526"/>
          </a:xfrm>
          <a:prstGeom prst="rect">
            <a:avLst/>
          </a:prstGeom>
          <a:extLst>
            <a:ext uri="{909E8E84-426E-40DD-AFC4-6F175D3DCCD1}"/>
          </a:extLst>
        </p:spPr>
      </p:pic>
      <p:pic>
        <p:nvPicPr>
          <p:cNvPr id="58384" name="Google Shape;61;p12"/>
          <p:cNvPicPr preferRelativeResize="0"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320463" y="219075"/>
            <a:ext cx="42545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/>
            </a:extLst>
          </p:cNvPr>
          <p:cNvSpPr/>
          <p:nvPr/>
        </p:nvSpPr>
        <p:spPr>
          <a:xfrm>
            <a:off x="3198813" y="4029075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3" name="Elipse 32">
            <a:extLst>
              <a:ext uri="{FF2B5EF4-FFF2-40B4-BE49-F238E27FC236}"/>
            </a:extLst>
          </p:cNvPr>
          <p:cNvSpPr/>
          <p:nvPr/>
        </p:nvSpPr>
        <p:spPr>
          <a:xfrm>
            <a:off x="3022600" y="4029075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34" name="Rectángulo 33">
            <a:extLst>
              <a:ext uri="{FF2B5EF4-FFF2-40B4-BE49-F238E27FC236}"/>
            </a:extLst>
          </p:cNvPr>
          <p:cNvSpPr/>
          <p:nvPr/>
        </p:nvSpPr>
        <p:spPr>
          <a:xfrm>
            <a:off x="3744913" y="4029075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PERSONALIZACIÓN</a:t>
            </a:r>
          </a:p>
        </p:txBody>
      </p:sp>
      <p:sp>
        <p:nvSpPr>
          <p:cNvPr id="59397" name="object 3"/>
          <p:cNvSpPr txBox="1">
            <a:spLocks/>
          </p:cNvSpPr>
          <p:nvPr/>
        </p:nvSpPr>
        <p:spPr bwMode="auto">
          <a:xfrm>
            <a:off x="368300" y="390525"/>
            <a:ext cx="6754813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4E17F"/>
                </a:solidFill>
                <a:latin typeface="Century Gothic" pitchFamily="34" charset="0"/>
              </a:rPr>
              <a:t> ÍNDICE</a:t>
            </a:r>
          </a:p>
        </p:txBody>
      </p:sp>
      <p:sp>
        <p:nvSpPr>
          <p:cNvPr id="20" name="Rectángulo 19">
            <a:extLst>
              <a:ext uri="{FF2B5EF4-FFF2-40B4-BE49-F238E27FC236}"/>
            </a:extLst>
          </p:cNvPr>
          <p:cNvSpPr/>
          <p:nvPr/>
        </p:nvSpPr>
        <p:spPr>
          <a:xfrm>
            <a:off x="3198813" y="1817688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1" name="Elipse 20">
            <a:extLst>
              <a:ext uri="{FF2B5EF4-FFF2-40B4-BE49-F238E27FC236}"/>
            </a:extLst>
          </p:cNvPr>
          <p:cNvSpPr/>
          <p:nvPr/>
        </p:nvSpPr>
        <p:spPr>
          <a:xfrm>
            <a:off x="3022600" y="1817688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5" name="Rectángulo 24">
            <a:extLst>
              <a:ext uri="{FF2B5EF4-FFF2-40B4-BE49-F238E27FC236}"/>
            </a:extLst>
          </p:cNvPr>
          <p:cNvSpPr/>
          <p:nvPr/>
        </p:nvSpPr>
        <p:spPr>
          <a:xfrm>
            <a:off x="3559175" y="1817688"/>
            <a:ext cx="5243513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latin typeface="Century Gothic" panose="020B0502020202020204" pitchFamily="34" charset="0"/>
              </a:rPr>
              <a:t>ANÁLISIS</a:t>
            </a:r>
          </a:p>
        </p:txBody>
      </p:sp>
      <p:sp>
        <p:nvSpPr>
          <p:cNvPr id="26" name="Rectángulo 25">
            <a:extLst>
              <a:ext uri="{FF2B5EF4-FFF2-40B4-BE49-F238E27FC236}"/>
            </a:extLst>
          </p:cNvPr>
          <p:cNvSpPr/>
          <p:nvPr/>
        </p:nvSpPr>
        <p:spPr>
          <a:xfrm>
            <a:off x="3198813" y="2554288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7" name="Elipse 26">
            <a:extLst>
              <a:ext uri="{FF2B5EF4-FFF2-40B4-BE49-F238E27FC236}"/>
            </a:extLst>
          </p:cNvPr>
          <p:cNvSpPr/>
          <p:nvPr/>
        </p:nvSpPr>
        <p:spPr>
          <a:xfrm>
            <a:off x="3022600" y="2554288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8" name="Rectángulo 27">
            <a:extLst>
              <a:ext uri="{FF2B5EF4-FFF2-40B4-BE49-F238E27FC236}"/>
            </a:extLst>
          </p:cNvPr>
          <p:cNvSpPr/>
          <p:nvPr/>
        </p:nvSpPr>
        <p:spPr>
          <a:xfrm>
            <a:off x="3559175" y="2554288"/>
            <a:ext cx="5243513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SEGMENTACIÓN</a:t>
            </a:r>
          </a:p>
        </p:txBody>
      </p:sp>
      <p:sp>
        <p:nvSpPr>
          <p:cNvPr id="29" name="Rectángulo 28">
            <a:extLst>
              <a:ext uri="{FF2B5EF4-FFF2-40B4-BE49-F238E27FC236}"/>
            </a:extLst>
          </p:cNvPr>
          <p:cNvSpPr/>
          <p:nvPr/>
        </p:nvSpPr>
        <p:spPr>
          <a:xfrm>
            <a:off x="3198813" y="3292475"/>
            <a:ext cx="546100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0" name="Elipse 29">
            <a:extLst>
              <a:ext uri="{FF2B5EF4-FFF2-40B4-BE49-F238E27FC236}"/>
            </a:extLst>
          </p:cNvPr>
          <p:cNvSpPr/>
          <p:nvPr/>
        </p:nvSpPr>
        <p:spPr>
          <a:xfrm>
            <a:off x="3022600" y="3292475"/>
            <a:ext cx="360363" cy="369888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1" name="Rectángulo 30">
            <a:extLst>
              <a:ext uri="{FF2B5EF4-FFF2-40B4-BE49-F238E27FC236}"/>
            </a:extLst>
          </p:cNvPr>
          <p:cNvSpPr/>
          <p:nvPr/>
        </p:nvSpPr>
        <p:spPr>
          <a:xfrm>
            <a:off x="3744913" y="3292475"/>
            <a:ext cx="5057775" cy="3698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RECOMENDACIÓN</a:t>
            </a:r>
          </a:p>
        </p:txBody>
      </p:sp>
      <p:sp>
        <p:nvSpPr>
          <p:cNvPr id="17" name="Rectángulo 16">
            <a:extLst>
              <a:ext uri="{FF2B5EF4-FFF2-40B4-BE49-F238E27FC236}"/>
            </a:extLst>
          </p:cNvPr>
          <p:cNvSpPr/>
          <p:nvPr/>
        </p:nvSpPr>
        <p:spPr>
          <a:xfrm>
            <a:off x="3198813" y="4767263"/>
            <a:ext cx="546100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2" name="Elipse 21">
            <a:extLst>
              <a:ext uri="{FF2B5EF4-FFF2-40B4-BE49-F238E27FC236}"/>
            </a:extLst>
          </p:cNvPr>
          <p:cNvSpPr/>
          <p:nvPr/>
        </p:nvSpPr>
        <p:spPr>
          <a:xfrm>
            <a:off x="3022600" y="4767263"/>
            <a:ext cx="360363" cy="369887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3" name="Rectángulo 22">
            <a:extLst>
              <a:ext uri="{FF2B5EF4-FFF2-40B4-BE49-F238E27FC236}"/>
            </a:extLst>
          </p:cNvPr>
          <p:cNvSpPr/>
          <p:nvPr/>
        </p:nvSpPr>
        <p:spPr>
          <a:xfrm>
            <a:off x="3744913" y="4767263"/>
            <a:ext cx="5057775" cy="3698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SEGUIMIENTO</a:t>
            </a:r>
          </a:p>
        </p:txBody>
      </p:sp>
      <p:sp>
        <p:nvSpPr>
          <p:cNvPr id="2" name="Rectángulo 1">
            <a:extLst>
              <a:ext uri="{FF2B5EF4-FFF2-40B4-BE49-F238E27FC236}"/>
            </a:extLst>
          </p:cNvPr>
          <p:cNvSpPr/>
          <p:nvPr/>
        </p:nvSpPr>
        <p:spPr>
          <a:xfrm>
            <a:off x="3198813" y="5503863"/>
            <a:ext cx="546100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Elipse 2">
            <a:extLst>
              <a:ext uri="{FF2B5EF4-FFF2-40B4-BE49-F238E27FC236}"/>
            </a:extLst>
          </p:cNvPr>
          <p:cNvSpPr/>
          <p:nvPr/>
        </p:nvSpPr>
        <p:spPr>
          <a:xfrm>
            <a:off x="3022600" y="5503863"/>
            <a:ext cx="360363" cy="371475"/>
          </a:xfrm>
          <a:prstGeom prst="ellipse">
            <a:avLst/>
          </a:prstGeom>
          <a:solidFill>
            <a:srgbClr val="94E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>
                <a:solidFill>
                  <a:srgbClr val="FFFFFF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" name="Rectángulo 3">
            <a:extLst>
              <a:ext uri="{FF2B5EF4-FFF2-40B4-BE49-F238E27FC236}"/>
            </a:extLst>
          </p:cNvPr>
          <p:cNvSpPr/>
          <p:nvPr/>
        </p:nvSpPr>
        <p:spPr>
          <a:xfrm>
            <a:off x="3744913" y="5503863"/>
            <a:ext cx="5057775" cy="3714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dirty="0">
                <a:solidFill>
                  <a:srgbClr val="FFFFFF"/>
                </a:solidFill>
                <a:latin typeface="Century Gothic" panose="020B0502020202020204" pitchFamily="34" charset="0"/>
              </a:rPr>
              <a:t>COORDINACIÓN</a:t>
            </a:r>
          </a:p>
        </p:txBody>
      </p:sp>
      <p:pic>
        <p:nvPicPr>
          <p:cNvPr id="59413" name="Google Shape;61;p12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0838" y="163513"/>
            <a:ext cx="151130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>
            <a:extLst>
              <a:ext uri="{FF2B5EF4-FFF2-40B4-BE49-F238E27FC236}"/>
            </a:extLst>
          </p:cNvPr>
          <p:cNvSpPr/>
          <p:nvPr/>
        </p:nvSpPr>
        <p:spPr>
          <a:xfrm flipV="1">
            <a:off x="3022600" y="4708525"/>
            <a:ext cx="5943600" cy="571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  <p:sp>
        <p:nvSpPr>
          <p:cNvPr id="7" name="Rectángulo 6">
            <a:extLst>
              <a:ext uri="{FF2B5EF4-FFF2-40B4-BE49-F238E27FC236}"/>
            </a:extLst>
          </p:cNvPr>
          <p:cNvSpPr/>
          <p:nvPr/>
        </p:nvSpPr>
        <p:spPr>
          <a:xfrm flipV="1">
            <a:off x="3022600" y="1508125"/>
            <a:ext cx="5943600" cy="2974975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object 3"/>
          <p:cNvSpPr txBox="1">
            <a:spLocks/>
          </p:cNvSpPr>
          <p:nvPr/>
        </p:nvSpPr>
        <p:spPr bwMode="auto">
          <a:xfrm>
            <a:off x="368300" y="287338"/>
            <a:ext cx="965041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6EC74"/>
                </a:solidFill>
                <a:latin typeface="Century Gothic" pitchFamily="34" charset="0"/>
              </a:rPr>
              <a:t>Next Steps</a:t>
            </a:r>
          </a:p>
        </p:txBody>
      </p:sp>
      <p:cxnSp>
        <p:nvCxnSpPr>
          <p:cNvPr id="3" name="Conector recto 2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7032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43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20463" y="219075"/>
            <a:ext cx="42545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Imagen 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1450" y="1955800"/>
            <a:ext cx="7543800" cy="419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ángulo: esquinas redondeadas 33">
            <a:extLst>
              <a:ext uri="{FF2B5EF4-FFF2-40B4-BE49-F238E27FC236}"/>
            </a:extLst>
          </p:cNvPr>
          <p:cNvSpPr/>
          <p:nvPr/>
        </p:nvSpPr>
        <p:spPr>
          <a:xfrm>
            <a:off x="749300" y="1009650"/>
            <a:ext cx="5346700" cy="5842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Finalización de </a:t>
            </a:r>
            <a:r>
              <a:rPr lang="es-ES" sz="16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dashboard</a:t>
            </a:r>
            <a:r>
              <a:rPr lang="es-E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 dinámico (Ya iniciado)</a:t>
            </a:r>
            <a:endParaRPr lang="es-ES" sz="1600" dirty="0">
              <a:solidFill>
                <a:schemeClr val="tx1"/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object 3"/>
          <p:cNvSpPr txBox="1">
            <a:spLocks/>
          </p:cNvSpPr>
          <p:nvPr/>
        </p:nvSpPr>
        <p:spPr bwMode="auto">
          <a:xfrm>
            <a:off x="368300" y="287338"/>
            <a:ext cx="965041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2500" b="1">
                <a:solidFill>
                  <a:srgbClr val="96EC74"/>
                </a:solidFill>
                <a:latin typeface="Century Gothic" pitchFamily="34" charset="0"/>
              </a:rPr>
              <a:t>Next Steps</a:t>
            </a:r>
          </a:p>
        </p:txBody>
      </p:sp>
      <p:cxnSp>
        <p:nvCxnSpPr>
          <p:cNvPr id="3" name="Conector recto 2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7032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/>
            </a:extLst>
          </p:cNvPr>
          <p:cNvSpPr/>
          <p:nvPr/>
        </p:nvSpPr>
        <p:spPr>
          <a:xfrm>
            <a:off x="749300" y="1009650"/>
            <a:ext cx="4602163" cy="5842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>
                <a:solidFill>
                  <a:schemeClr val="tx1"/>
                </a:solidFill>
                <a:latin typeface="Century Gothic" panose="020B0502020202020204" pitchFamily="34" charset="0"/>
              </a:rPr>
              <a:t>Automatización </a:t>
            </a:r>
            <a:r>
              <a:rPr lang="es-ES" sz="160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 Pipeline y CI/CD</a:t>
            </a:r>
            <a:endParaRPr lang="es-ES" sz="1600" dirty="0">
              <a:solidFill>
                <a:schemeClr val="tx1"/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Rectángulo: esquinas redondeadas 4">
            <a:extLst>
              <a:ext uri="{FF2B5EF4-FFF2-40B4-BE49-F238E27FC236}"/>
            </a:extLst>
          </p:cNvPr>
          <p:cNvSpPr/>
          <p:nvPr/>
        </p:nvSpPr>
        <p:spPr>
          <a:xfrm>
            <a:off x="749300" y="1701800"/>
            <a:ext cx="4602163" cy="5842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Versionado  Datos / Modelos / Código</a:t>
            </a:r>
          </a:p>
        </p:txBody>
      </p:sp>
      <p:sp>
        <p:nvSpPr>
          <p:cNvPr id="8" name="Rectángulo: esquinas redondeadas 7">
            <a:extLst>
              <a:ext uri="{FF2B5EF4-FFF2-40B4-BE49-F238E27FC236}"/>
            </a:extLst>
          </p:cNvPr>
          <p:cNvSpPr/>
          <p:nvPr/>
        </p:nvSpPr>
        <p:spPr>
          <a:xfrm>
            <a:off x="749300" y="2395538"/>
            <a:ext cx="4602163" cy="5842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Testing</a:t>
            </a:r>
            <a:r>
              <a:rPr lang="es-ES" sz="16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automático</a:t>
            </a:r>
          </a:p>
        </p:txBody>
      </p:sp>
      <p:sp>
        <p:nvSpPr>
          <p:cNvPr id="9" name="Rectángulo: esquinas redondeadas 8">
            <a:extLst>
              <a:ext uri="{FF2B5EF4-FFF2-40B4-BE49-F238E27FC236}"/>
            </a:extLst>
          </p:cNvPr>
          <p:cNvSpPr/>
          <p:nvPr/>
        </p:nvSpPr>
        <p:spPr>
          <a:xfrm>
            <a:off x="749300" y="3087688"/>
            <a:ext cx="4602163" cy="5842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Monitorización</a:t>
            </a:r>
          </a:p>
        </p:txBody>
      </p:sp>
      <p:sp>
        <p:nvSpPr>
          <p:cNvPr id="11" name="Rectángulo: esquinas redondeadas 10">
            <a:extLst>
              <a:ext uri="{FF2B5EF4-FFF2-40B4-BE49-F238E27FC236}"/>
            </a:extLst>
          </p:cNvPr>
          <p:cNvSpPr/>
          <p:nvPr/>
        </p:nvSpPr>
        <p:spPr>
          <a:xfrm>
            <a:off x="749300" y="3784600"/>
            <a:ext cx="4602163" cy="5842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Reproducibilidad</a:t>
            </a:r>
          </a:p>
        </p:txBody>
      </p:sp>
      <p:sp>
        <p:nvSpPr>
          <p:cNvPr id="12" name="Rectángulo: esquinas redondeadas 11">
            <a:extLst>
              <a:ext uri="{FF2B5EF4-FFF2-40B4-BE49-F238E27FC236}"/>
            </a:extLst>
          </p:cNvPr>
          <p:cNvSpPr/>
          <p:nvPr/>
        </p:nvSpPr>
        <p:spPr>
          <a:xfrm>
            <a:off x="749300" y="4483100"/>
            <a:ext cx="4602163" cy="5842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Herramientas: </a:t>
            </a:r>
            <a:r>
              <a:rPr lang="es-ES" sz="12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Colab</a:t>
            </a:r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/</a:t>
            </a:r>
            <a:r>
              <a:rPr lang="es-ES" sz="12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Jupyter</a:t>
            </a:r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, </a:t>
            </a:r>
            <a:r>
              <a:rPr lang="es-ES" sz="12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MLflow</a:t>
            </a:r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, Git/DVC para el </a:t>
            </a:r>
            <a:r>
              <a:rPr lang="es-ES" sz="12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loop</a:t>
            </a:r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de experimentación. Git/DVC, </a:t>
            </a:r>
            <a:r>
              <a:rPr lang="es-ES" sz="12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Airflow</a:t>
            </a:r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, </a:t>
            </a:r>
            <a:r>
              <a:rPr lang="es-ES" sz="12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Mlflow</a:t>
            </a:r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, </a:t>
            </a:r>
            <a:r>
              <a:rPr lang="es-ES" sz="12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BentoML</a:t>
            </a:r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, </a:t>
            </a:r>
            <a:r>
              <a:rPr lang="es-ES" sz="12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Prometheus</a:t>
            </a:r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y </a:t>
            </a:r>
            <a:r>
              <a:rPr lang="es-ES" sz="12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Grafana</a:t>
            </a:r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para el </a:t>
            </a:r>
            <a:r>
              <a:rPr lang="es-ES" sz="12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loop</a:t>
            </a:r>
            <a:r>
              <a:rPr lang="es-ES" sz="1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Productivo</a:t>
            </a:r>
          </a:p>
        </p:txBody>
      </p:sp>
      <p:sp>
        <p:nvSpPr>
          <p:cNvPr id="13" name="Rectángulo: esquinas redondeadas 12">
            <a:extLst>
              <a:ext uri="{FF2B5EF4-FFF2-40B4-BE49-F238E27FC236}"/>
            </a:extLst>
          </p:cNvPr>
          <p:cNvSpPr/>
          <p:nvPr/>
        </p:nvSpPr>
        <p:spPr>
          <a:xfrm>
            <a:off x="749300" y="5180013"/>
            <a:ext cx="4602163" cy="5842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Máquina virtual en AWS</a:t>
            </a:r>
          </a:p>
        </p:txBody>
      </p:sp>
      <p:sp>
        <p:nvSpPr>
          <p:cNvPr id="14" name="Rectángulo: esquinas redondeadas 13">
            <a:extLst>
              <a:ext uri="{FF2B5EF4-FFF2-40B4-BE49-F238E27FC236}"/>
            </a:extLst>
          </p:cNvPr>
          <p:cNvSpPr/>
          <p:nvPr/>
        </p:nvSpPr>
        <p:spPr>
          <a:xfrm>
            <a:off x="749300" y="5943600"/>
            <a:ext cx="4602163" cy="5842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REST API</a:t>
            </a:r>
            <a:endParaRPr lang="es-E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2475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20463" y="219075"/>
            <a:ext cx="42545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2476" name="Grupo 30"/>
          <p:cNvGrpSpPr>
            <a:grpSpLocks/>
          </p:cNvGrpSpPr>
          <p:nvPr/>
        </p:nvGrpSpPr>
        <p:grpSpPr bwMode="auto">
          <a:xfrm>
            <a:off x="6296025" y="1233488"/>
            <a:ext cx="4602163" cy="2687637"/>
            <a:chOff x="6296235" y="1660789"/>
            <a:chExt cx="4602460" cy="2688937"/>
          </a:xfrm>
        </p:grpSpPr>
        <p:sp>
          <p:nvSpPr>
            <p:cNvPr id="10" name="Rectángulo: esquinas redondeadas 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296235" y="2338979"/>
              <a:ext cx="4602460" cy="58448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600" dirty="0">
                  <a:solidFill>
                    <a:schemeClr val="tx1"/>
                  </a:solidFill>
                  <a:latin typeface="Century Gothic" panose="020B0502020202020204" pitchFamily="34" charset="0"/>
                  <a:sym typeface="Wingdings" panose="05000000000000000000" pitchFamily="2" charset="2"/>
                </a:rPr>
                <a:t>Una mayor cantidad de datos tanto en número como en detalle</a:t>
              </a:r>
            </a:p>
          </p:txBody>
        </p:sp>
        <p:sp>
          <p:nvSpPr>
            <p:cNvPr id="16" name="Rectángulo: esquinas redondeadas 1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296235" y="3031464"/>
              <a:ext cx="4602460" cy="58448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600" dirty="0">
                  <a:solidFill>
                    <a:schemeClr val="tx1"/>
                  </a:solidFill>
                  <a:latin typeface="Century Gothic" panose="020B0502020202020204" pitchFamily="34" charset="0"/>
                  <a:sym typeface="Wingdings" panose="05000000000000000000" pitchFamily="2" charset="2"/>
                </a:rPr>
                <a:t>Mayor calidad del dato</a:t>
              </a:r>
            </a:p>
          </p:txBody>
        </p:sp>
        <p:sp>
          <p:nvSpPr>
            <p:cNvPr id="17" name="Rectángulo: esquinas redondeadas 1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296235" y="3765243"/>
              <a:ext cx="4602460" cy="58448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600" dirty="0">
                  <a:solidFill>
                    <a:schemeClr val="tx1"/>
                  </a:solidFill>
                  <a:latin typeface="Century Gothic" panose="020B0502020202020204" pitchFamily="34" charset="0"/>
                  <a:sym typeface="Wingdings" panose="05000000000000000000" pitchFamily="2" charset="2"/>
                </a:rPr>
                <a:t>Acceso a datos actualizados</a:t>
              </a:r>
            </a:p>
          </p:txBody>
        </p:sp>
        <p:sp>
          <p:nvSpPr>
            <p:cNvPr id="18" name="Rectángulo: esquinas redondeadas 1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296235" y="1660789"/>
              <a:ext cx="4602460" cy="58448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600" dirty="0">
                  <a:solidFill>
                    <a:schemeClr val="tx1"/>
                  </a:solidFill>
                  <a:latin typeface="Century Gothic" panose="020B0502020202020204" pitchFamily="34" charset="0"/>
                  <a:sym typeface="Wingdings" panose="05000000000000000000" pitchFamily="2" charset="2"/>
                </a:rPr>
                <a:t>Mejora del modelo con </a:t>
              </a:r>
              <a:r>
                <a:rPr lang="es-ES" sz="1600" dirty="0" err="1">
                  <a:solidFill>
                    <a:schemeClr val="tx1"/>
                  </a:solidFill>
                  <a:latin typeface="Century Gothic" panose="020B0502020202020204" pitchFamily="34" charset="0"/>
                  <a:sym typeface="Wingdings" panose="05000000000000000000" pitchFamily="2" charset="2"/>
                </a:rPr>
                <a:t>feedback</a:t>
              </a:r>
              <a:r>
                <a:rPr lang="es-ES" sz="1600" dirty="0">
                  <a:solidFill>
                    <a:schemeClr val="tx1"/>
                  </a:solidFill>
                  <a:latin typeface="Century Gothic" panose="020B0502020202020204" pitchFamily="34" charset="0"/>
                  <a:sym typeface="Wingdings" panose="05000000000000000000" pitchFamily="2" charset="2"/>
                </a:rPr>
                <a:t> de las campañas</a:t>
              </a:r>
            </a:p>
          </p:txBody>
        </p:sp>
      </p:grpSp>
      <p:grpSp>
        <p:nvGrpSpPr>
          <p:cNvPr id="62477" name="Grupo 6"/>
          <p:cNvGrpSpPr>
            <a:grpSpLocks/>
          </p:cNvGrpSpPr>
          <p:nvPr/>
        </p:nvGrpSpPr>
        <p:grpSpPr bwMode="auto">
          <a:xfrm>
            <a:off x="6765925" y="4146550"/>
            <a:ext cx="4375150" cy="2362200"/>
            <a:chOff x="1074199" y="1062039"/>
            <a:chExt cx="10182652" cy="4784751"/>
          </a:xfrm>
        </p:grpSpPr>
        <p:grpSp>
          <p:nvGrpSpPr>
            <p:cNvPr id="15" name="Grupo 14">
              <a:extLst>
                <a:ext uri="{FF2B5EF4-FFF2-40B4-BE49-F238E27FC236}"/>
              </a:extLst>
            </p:cNvPr>
            <p:cNvGrpSpPr/>
            <p:nvPr/>
          </p:nvGrpSpPr>
          <p:grpSpPr>
            <a:xfrm>
              <a:off x="1074199" y="1748902"/>
              <a:ext cx="8495930" cy="4097888"/>
              <a:chOff x="1074198" y="1748901"/>
              <a:chExt cx="9481353" cy="5040297"/>
            </a:xfrm>
            <a:scene3d>
              <a:camera prst="orthographicFront">
                <a:rot lat="0" lon="11400000" rev="0"/>
              </a:camera>
              <a:lightRig rig="threePt" dir="t"/>
            </a:scene3d>
          </p:grpSpPr>
          <p:cxnSp>
            <p:nvCxnSpPr>
              <p:cNvPr id="27" name="Conector: angular 26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1074198" y="1748901"/>
                <a:ext cx="3160451" cy="1680099"/>
              </a:xfrm>
              <a:prstGeom prst="bentConnector3">
                <a:avLst/>
              </a:prstGeom>
              <a:ln w="139700">
                <a:solidFill>
                  <a:srgbClr val="96EC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: angular 27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4234649" y="3429000"/>
                <a:ext cx="3160451" cy="1680099"/>
              </a:xfrm>
              <a:prstGeom prst="bentConnector3">
                <a:avLst/>
              </a:prstGeom>
              <a:ln w="139700">
                <a:solidFill>
                  <a:srgbClr val="96EC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: angular 28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7395100" y="5109099"/>
                <a:ext cx="3160451" cy="1680099"/>
              </a:xfrm>
              <a:prstGeom prst="bentConnector3">
                <a:avLst/>
              </a:prstGeom>
              <a:ln w="139700">
                <a:solidFill>
                  <a:srgbClr val="96EC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Marcador de contenido 2">
              <a:extLst>
                <a:ext uri="{FF2B5EF4-FFF2-40B4-BE49-F238E27FC236}"/>
              </a:extLst>
            </p:cNvPr>
            <p:cNvSpPr txBox="1">
              <a:spLocks/>
            </p:cNvSpPr>
            <p:nvPr/>
          </p:nvSpPr>
          <p:spPr>
            <a:xfrm>
              <a:off x="1221988" y="5296931"/>
              <a:ext cx="1400301" cy="540214"/>
            </a:xfrm>
            <a:prstGeom prst="rect">
              <a:avLst/>
            </a:prstGeom>
          </p:spPr>
          <p:txBody>
            <a:bodyPr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es-ES" dirty="0"/>
            </a:p>
          </p:txBody>
        </p:sp>
        <p:sp>
          <p:nvSpPr>
            <p:cNvPr id="20" name="Marcador de contenido 2">
              <a:extLst>
                <a:ext uri="{FF2B5EF4-FFF2-40B4-BE49-F238E27FC236}"/>
              </a:extLst>
            </p:cNvPr>
            <p:cNvSpPr txBox="1">
              <a:spLocks/>
            </p:cNvSpPr>
            <p:nvPr/>
          </p:nvSpPr>
          <p:spPr>
            <a:xfrm>
              <a:off x="3206054" y="3734169"/>
              <a:ext cx="1400298" cy="54342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s-ES" sz="1050" dirty="0"/>
                <a:t>DATOS</a:t>
              </a:r>
            </a:p>
          </p:txBody>
        </p:sp>
        <p:sp>
          <p:nvSpPr>
            <p:cNvPr id="21" name="Marcador de contenido 2">
              <a:extLst>
                <a:ext uri="{FF2B5EF4-FFF2-40B4-BE49-F238E27FC236}"/>
              </a:extLst>
            </p:cNvPr>
            <p:cNvSpPr txBox="1">
              <a:spLocks/>
            </p:cNvSpPr>
            <p:nvPr/>
          </p:nvSpPr>
          <p:spPr>
            <a:xfrm>
              <a:off x="6095326" y="2550844"/>
              <a:ext cx="1400298" cy="540214"/>
            </a:xfrm>
            <a:prstGeom prst="rect">
              <a:avLst/>
            </a:prstGeom>
          </p:spPr>
          <p:txBody>
            <a:bodyPr>
              <a:normAutofit fontScale="4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s-ES" dirty="0"/>
                <a:t>DATOS</a:t>
              </a:r>
            </a:p>
          </p:txBody>
        </p:sp>
        <p:sp>
          <p:nvSpPr>
            <p:cNvPr id="22" name="Marcador de contenido 2">
              <a:extLst>
                <a:ext uri="{FF2B5EF4-FFF2-40B4-BE49-F238E27FC236}"/>
              </a:extLst>
            </p:cNvPr>
            <p:cNvSpPr txBox="1">
              <a:spLocks/>
            </p:cNvSpPr>
            <p:nvPr/>
          </p:nvSpPr>
          <p:spPr>
            <a:xfrm>
              <a:off x="8168064" y="1062039"/>
              <a:ext cx="1400301" cy="5434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s-ES" sz="1050" dirty="0"/>
                <a:t>DATOS</a:t>
              </a:r>
            </a:p>
          </p:txBody>
        </p:sp>
        <p:grpSp>
          <p:nvGrpSpPr>
            <p:cNvPr id="62484" name="Grupo 22"/>
            <p:cNvGrpSpPr>
              <a:grpSpLocks/>
            </p:cNvGrpSpPr>
            <p:nvPr/>
          </p:nvGrpSpPr>
          <p:grpSpPr bwMode="auto">
            <a:xfrm>
              <a:off x="10306522" y="1778103"/>
              <a:ext cx="950329" cy="189163"/>
              <a:chOff x="10038247" y="1477711"/>
              <a:chExt cx="950329" cy="189163"/>
            </a:xfrm>
          </p:grpSpPr>
          <p:sp>
            <p:nvSpPr>
              <p:cNvPr id="24" name="Elipse 23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0039034" y="1478718"/>
                <a:ext cx="210598" cy="189716"/>
              </a:xfrm>
              <a:prstGeom prst="ellipse">
                <a:avLst/>
              </a:prstGeom>
              <a:solidFill>
                <a:srgbClr val="96EC7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25" name="Elipse 24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0404810" y="1478718"/>
                <a:ext cx="210600" cy="189716"/>
              </a:xfrm>
              <a:prstGeom prst="ellipse">
                <a:avLst/>
              </a:prstGeom>
              <a:solidFill>
                <a:srgbClr val="96EC7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26" name="Elipse 25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0777978" y="1478718"/>
                <a:ext cx="210598" cy="189716"/>
              </a:xfrm>
              <a:prstGeom prst="ellipse">
                <a:avLst/>
              </a:prstGeom>
              <a:solidFill>
                <a:srgbClr val="96EC7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</p:grpSp>
      </p:grpSp>
      <p:sp>
        <p:nvSpPr>
          <p:cNvPr id="30" name="Marcador de contenido 2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6657975" y="6154738"/>
            <a:ext cx="568325" cy="22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ES" sz="1050" dirty="0"/>
              <a:t>DATOS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>
                <a:solidFill>
                  <a:srgbClr val="FFFFFF"/>
                </a:solidFill>
              </a:rPr>
              <a:t>Make your dreams come true</a:t>
            </a:r>
            <a:br>
              <a:rPr lang="en-US" i="1" smtClean="0">
                <a:solidFill>
                  <a:srgbClr val="FFFFFF"/>
                </a:solidFill>
              </a:rPr>
            </a:br>
            <a:endParaRPr lang="es-ES" smtClean="0"/>
          </a:p>
        </p:txBody>
      </p:sp>
      <p:sp>
        <p:nvSpPr>
          <p:cNvPr id="63490" name="Marcador de contenido 2"/>
          <p:cNvSpPr>
            <a:spLocks noGrp="1"/>
          </p:cNvSpPr>
          <p:nvPr>
            <p:ph idx="1"/>
          </p:nvPr>
        </p:nvSpPr>
        <p:spPr>
          <a:xfrm>
            <a:off x="1263650" y="3302000"/>
            <a:ext cx="10928350" cy="4351338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s-ES" sz="6000" b="1" smtClean="0">
                <a:latin typeface="Century Gothic" pitchFamily="34" charset="0"/>
              </a:rPr>
              <a:t>       GRACIAS POR VUESTRA                          ATENCIÓN!</a:t>
            </a:r>
          </a:p>
          <a:p>
            <a:pPr marL="0" indent="0" algn="ctr">
              <a:buFont typeface="Arial" charset="0"/>
              <a:buNone/>
            </a:pPr>
            <a:endParaRPr lang="es-ES" sz="6000" b="1" smtClean="0">
              <a:latin typeface="Century Gothic" pitchFamily="34" charset="0"/>
            </a:endParaRPr>
          </a:p>
        </p:txBody>
      </p:sp>
      <p:sp>
        <p:nvSpPr>
          <p:cNvPr id="63491" name="CuadroTexto 4"/>
          <p:cNvSpPr txBox="1">
            <a:spLocks noChangeArrowheads="1"/>
          </p:cNvSpPr>
          <p:nvPr/>
        </p:nvSpPr>
        <p:spPr bwMode="auto">
          <a:xfrm>
            <a:off x="-646113" y="642938"/>
            <a:ext cx="6094413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4400" b="1">
                <a:solidFill>
                  <a:srgbClr val="2F746F"/>
                </a:solidFill>
                <a:latin typeface="Calibri" pitchFamily="34" charset="0"/>
              </a:rPr>
              <a:t>EasyMoney</a:t>
            </a:r>
            <a:endParaRPr lang="es-ES" sz="4400" b="1">
              <a:latin typeface="Calibri" pitchFamily="34" charset="0"/>
            </a:endParaRPr>
          </a:p>
        </p:txBody>
      </p:sp>
      <p:pic>
        <p:nvPicPr>
          <p:cNvPr id="63492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0725" y="376238"/>
            <a:ext cx="2725738" cy="209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CuadroTexto 7"/>
          <p:cNvSpPr txBox="1">
            <a:spLocks noChangeArrowheads="1"/>
          </p:cNvSpPr>
          <p:nvPr/>
        </p:nvSpPr>
        <p:spPr bwMode="auto">
          <a:xfrm>
            <a:off x="838200" y="1254125"/>
            <a:ext cx="64182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i="1">
                <a:solidFill>
                  <a:srgbClr val="96EC74"/>
                </a:solidFill>
                <a:latin typeface="Calibri" pitchFamily="34" charset="0"/>
              </a:rPr>
              <a:t>Make your dreams come true</a:t>
            </a:r>
          </a:p>
        </p:txBody>
      </p:sp>
      <p:cxnSp>
        <p:nvCxnSpPr>
          <p:cNvPr id="14" name="Conector: curvado 13">
            <a:extLst>
              <a:ext uri="{FF2B5EF4-FFF2-40B4-BE49-F238E27FC236}"/>
            </a:extLst>
          </p:cNvPr>
          <p:cNvCxnSpPr/>
          <p:nvPr/>
        </p:nvCxnSpPr>
        <p:spPr>
          <a:xfrm>
            <a:off x="1182688" y="2946400"/>
            <a:ext cx="2130425" cy="1500188"/>
          </a:xfrm>
          <a:prstGeom prst="curvedConnector3">
            <a:avLst/>
          </a:prstGeom>
          <a:ln w="76200">
            <a:solidFill>
              <a:srgbClr val="94E1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/>
            </a:extLst>
          </p:cNvPr>
          <p:cNvSpPr/>
          <p:nvPr/>
        </p:nvSpPr>
        <p:spPr>
          <a:xfrm>
            <a:off x="804863" y="2174875"/>
            <a:ext cx="2635250" cy="4246563"/>
          </a:xfrm>
          <a:prstGeom prst="roundRect">
            <a:avLst/>
          </a:prstGeom>
          <a:solidFill>
            <a:srgbClr val="96EC74">
              <a:alpha val="1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Plataforma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 err="1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multi-canal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 de comercialización de productos financieros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b="1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PRODUCTOS: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b="1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Ahorro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Inversión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Financiación</a:t>
            </a:r>
          </a:p>
        </p:txBody>
      </p:sp>
      <p:sp>
        <p:nvSpPr>
          <p:cNvPr id="3" name="Rectángulo: esquinas redondeadas 2">
            <a:extLst>
              <a:ext uri="{FF2B5EF4-FFF2-40B4-BE49-F238E27FC236}"/>
            </a:extLst>
          </p:cNvPr>
          <p:cNvSpPr/>
          <p:nvPr/>
        </p:nvSpPr>
        <p:spPr>
          <a:xfrm>
            <a:off x="4711700" y="2174875"/>
            <a:ext cx="2635250" cy="4246563"/>
          </a:xfrm>
          <a:prstGeom prst="roundRect">
            <a:avLst/>
          </a:prstGeom>
          <a:solidFill>
            <a:srgbClr val="96EC74">
              <a:alpha val="1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Obtener una mejor rentabilidad de la cartera actual de clientes</a:t>
            </a:r>
          </a:p>
        </p:txBody>
      </p:sp>
      <p:sp>
        <p:nvSpPr>
          <p:cNvPr id="4" name="Rectángulo: esquinas redondeadas 3">
            <a:extLst>
              <a:ext uri="{FF2B5EF4-FFF2-40B4-BE49-F238E27FC236}"/>
            </a:extLst>
          </p:cNvPr>
          <p:cNvSpPr/>
          <p:nvPr/>
        </p:nvSpPr>
        <p:spPr>
          <a:xfrm>
            <a:off x="8828088" y="2174875"/>
            <a:ext cx="2635250" cy="4246563"/>
          </a:xfrm>
          <a:prstGeom prst="roundRect">
            <a:avLst/>
          </a:prstGeom>
          <a:solidFill>
            <a:srgbClr val="96EC74">
              <a:alpha val="1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>
              <a:solidFill>
                <a:srgbClr val="484848"/>
              </a:solidFill>
              <a:latin typeface="Century Gothic" panose="020B0502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>
              <a:solidFill>
                <a:srgbClr val="484848"/>
              </a:solidFill>
              <a:latin typeface="Century Gothic" panose="020B0502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400" dirty="0">
              <a:solidFill>
                <a:srgbClr val="FFFFFF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/>
            </a:extLst>
          </p:cNvPr>
          <p:cNvSpPr/>
          <p:nvPr/>
        </p:nvSpPr>
        <p:spPr>
          <a:xfrm>
            <a:off x="1285875" y="1412875"/>
            <a:ext cx="1673225" cy="222250"/>
          </a:xfrm>
          <a:prstGeom prst="roundRect">
            <a:avLst/>
          </a:prstGeom>
          <a:solidFill>
            <a:srgbClr val="96EC74">
              <a:alpha val="1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/>
            </a:extLst>
          </p:cNvPr>
          <p:cNvSpPr/>
          <p:nvPr/>
        </p:nvSpPr>
        <p:spPr>
          <a:xfrm>
            <a:off x="5192713" y="1412875"/>
            <a:ext cx="1673225" cy="222250"/>
          </a:xfrm>
          <a:prstGeom prst="roundRect">
            <a:avLst/>
          </a:prstGeom>
          <a:solidFill>
            <a:srgbClr val="96EC74">
              <a:alpha val="1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/>
            </a:extLst>
          </p:cNvPr>
          <p:cNvSpPr/>
          <p:nvPr/>
        </p:nvSpPr>
        <p:spPr>
          <a:xfrm>
            <a:off x="9232900" y="1412875"/>
            <a:ext cx="1673225" cy="222250"/>
          </a:xfrm>
          <a:prstGeom prst="roundRect">
            <a:avLst/>
          </a:prstGeom>
          <a:solidFill>
            <a:srgbClr val="96EC74">
              <a:alpha val="1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/>
            </a:extLst>
          </p:cNvPr>
          <p:cNvSpPr txBox="1"/>
          <p:nvPr/>
        </p:nvSpPr>
        <p:spPr>
          <a:xfrm>
            <a:off x="1225550" y="1174750"/>
            <a:ext cx="6096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CONTEXTO</a:t>
            </a:r>
          </a:p>
        </p:txBody>
      </p:sp>
      <p:sp>
        <p:nvSpPr>
          <p:cNvPr id="11" name="CuadroTexto 10">
            <a:extLst>
              <a:ext uri="{FF2B5EF4-FFF2-40B4-BE49-F238E27FC236}"/>
            </a:extLst>
          </p:cNvPr>
          <p:cNvSpPr txBox="1"/>
          <p:nvPr/>
        </p:nvSpPr>
        <p:spPr>
          <a:xfrm>
            <a:off x="5229225" y="1174750"/>
            <a:ext cx="6096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OBJETIVO</a:t>
            </a:r>
          </a:p>
        </p:txBody>
      </p:sp>
      <p:sp>
        <p:nvSpPr>
          <p:cNvPr id="13" name="CuadroTexto 12">
            <a:extLst>
              <a:ext uri="{FF2B5EF4-FFF2-40B4-BE49-F238E27FC236}"/>
            </a:extLst>
          </p:cNvPr>
          <p:cNvSpPr txBox="1"/>
          <p:nvPr/>
        </p:nvSpPr>
        <p:spPr>
          <a:xfrm>
            <a:off x="8828088" y="1182688"/>
            <a:ext cx="60960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rPr>
              <a:t>DATOS INICIALES</a:t>
            </a:r>
          </a:p>
        </p:txBody>
      </p:sp>
      <p:sp>
        <p:nvSpPr>
          <p:cNvPr id="21514" name="CuadroTexto 14"/>
          <p:cNvSpPr txBox="1">
            <a:spLocks noChangeArrowheads="1"/>
          </p:cNvSpPr>
          <p:nvPr/>
        </p:nvSpPr>
        <p:spPr bwMode="auto">
          <a:xfrm>
            <a:off x="8491538" y="2616200"/>
            <a:ext cx="3062287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2000" b="1">
                <a:solidFill>
                  <a:srgbClr val="484848"/>
                </a:solidFill>
                <a:latin typeface="Century Gothic" pitchFamily="34" charset="0"/>
              </a:rPr>
              <a:t>    17 particiones</a:t>
            </a:r>
          </a:p>
          <a:p>
            <a:pPr algn="ctr"/>
            <a:r>
              <a:rPr lang="es-ES" sz="1600" b="1">
                <a:solidFill>
                  <a:srgbClr val="484848"/>
                </a:solidFill>
                <a:latin typeface="Century Gothic" pitchFamily="34" charset="0"/>
              </a:rPr>
              <a:t>     </a:t>
            </a:r>
            <a:r>
              <a:rPr lang="es-ES" sz="1400" b="1">
                <a:solidFill>
                  <a:srgbClr val="484848"/>
                </a:solidFill>
                <a:latin typeface="Century Gothic" pitchFamily="34" charset="0"/>
              </a:rPr>
              <a:t>28-01-2018 al 28-05-2019</a:t>
            </a:r>
          </a:p>
          <a:p>
            <a:pPr algn="ctr"/>
            <a:endParaRPr lang="es-ES" sz="1600" b="1">
              <a:solidFill>
                <a:srgbClr val="484848"/>
              </a:solidFill>
              <a:latin typeface="Century Gothic" pitchFamily="34" charset="0"/>
            </a:endParaRPr>
          </a:p>
          <a:p>
            <a:pPr lvl="1"/>
            <a:r>
              <a:rPr lang="es-ES" sz="1600" b="1">
                <a:solidFill>
                  <a:srgbClr val="484848"/>
                </a:solidFill>
                <a:latin typeface="Century Gothic" pitchFamily="34" charset="0"/>
              </a:rPr>
              <a:t>Productos contratados por los clientes</a:t>
            </a:r>
          </a:p>
          <a:p>
            <a:pPr lvl="1"/>
            <a:r>
              <a:rPr lang="es-ES" sz="1600" b="1">
                <a:solidFill>
                  <a:srgbClr val="484848"/>
                </a:solidFill>
                <a:latin typeface="Century Gothic" pitchFamily="34" charset="0"/>
              </a:rPr>
              <a:t>Datos demográficos de los cliente</a:t>
            </a:r>
          </a:p>
          <a:p>
            <a:pPr lvl="1"/>
            <a:r>
              <a:rPr lang="es-ES" sz="1600" b="1">
                <a:solidFill>
                  <a:srgbClr val="484848"/>
                </a:solidFill>
                <a:latin typeface="Century Gothic" pitchFamily="34" charset="0"/>
              </a:rPr>
              <a:t>Actividad comercial de los clientes</a:t>
            </a:r>
          </a:p>
          <a:p>
            <a:pPr lvl="1"/>
            <a:r>
              <a:rPr lang="es-ES" sz="1600" b="1">
                <a:solidFill>
                  <a:srgbClr val="484848"/>
                </a:solidFill>
                <a:latin typeface="Century Gothic" pitchFamily="34" charset="0"/>
              </a:rPr>
              <a:t>        </a:t>
            </a:r>
          </a:p>
          <a:p>
            <a:r>
              <a:rPr lang="es-ES" sz="1600" b="1">
                <a:solidFill>
                  <a:srgbClr val="484848"/>
                </a:solidFill>
                <a:latin typeface="Century Gothic" pitchFamily="34" charset="0"/>
              </a:rPr>
              <a:t>                 15 productos</a:t>
            </a:r>
          </a:p>
          <a:p>
            <a:r>
              <a:rPr lang="es-ES" sz="1600" b="1">
                <a:solidFill>
                  <a:srgbClr val="484848"/>
                </a:solidFill>
                <a:latin typeface="Century Gothic" pitchFamily="34" charset="0"/>
              </a:rPr>
              <a:t>           Casi 6M de registros</a:t>
            </a:r>
          </a:p>
          <a:p>
            <a:pPr lvl="1"/>
            <a:endParaRPr lang="es-ES" sz="1600">
              <a:solidFill>
                <a:srgbClr val="484848"/>
              </a:solidFill>
              <a:latin typeface="Century Gothic" pitchFamily="34" charset="0"/>
            </a:endParaRPr>
          </a:p>
        </p:txBody>
      </p:sp>
      <p:pic>
        <p:nvPicPr>
          <p:cNvPr id="21515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0838" y="163513"/>
            <a:ext cx="1025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6651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0" name="CuadroTexto 3"/>
          <p:cNvSpPr txBox="1">
            <a:spLocks noChangeArrowheads="1"/>
          </p:cNvSpPr>
          <p:nvPr/>
        </p:nvSpPr>
        <p:spPr bwMode="auto">
          <a:xfrm>
            <a:off x="411163" y="225425"/>
            <a:ext cx="6096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800">
                <a:solidFill>
                  <a:srgbClr val="96EC74"/>
                </a:solidFill>
                <a:latin typeface="Calibri" pitchFamily="34" charset="0"/>
              </a:rPr>
              <a:t>Conociendo nuestra base de datos </a:t>
            </a:r>
            <a:endParaRPr lang="es-ES" sz="2800">
              <a:latin typeface="Calibri" pitchFamily="34" charset="0"/>
            </a:endParaRPr>
          </a:p>
        </p:txBody>
      </p:sp>
      <p:sp>
        <p:nvSpPr>
          <p:cNvPr id="22531" name="CuadroTexto 5"/>
          <p:cNvSpPr txBox="1">
            <a:spLocks noChangeArrowheads="1"/>
          </p:cNvSpPr>
          <p:nvPr/>
        </p:nvSpPr>
        <p:spPr bwMode="auto">
          <a:xfrm>
            <a:off x="411163" y="790575"/>
            <a:ext cx="6094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17E134"/>
                </a:solidFill>
                <a:latin typeface="Calibri" pitchFamily="34" charset="0"/>
              </a:rPr>
              <a:t>Edad de nuestros clientes:</a:t>
            </a:r>
          </a:p>
        </p:txBody>
      </p:sp>
      <p:pic>
        <p:nvPicPr>
          <p:cNvPr id="22532" name="Imagen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8" y="1206500"/>
            <a:ext cx="12192001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CuadroTexto 11"/>
          <p:cNvSpPr txBox="1">
            <a:spLocks noChangeArrowheads="1"/>
          </p:cNvSpPr>
          <p:nvPr/>
        </p:nvSpPr>
        <p:spPr bwMode="auto">
          <a:xfrm>
            <a:off x="411163" y="3865563"/>
            <a:ext cx="60944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17E134"/>
                </a:solidFill>
                <a:latin typeface="Calibri" pitchFamily="34" charset="0"/>
              </a:rPr>
              <a:t>Género: </a:t>
            </a:r>
          </a:p>
        </p:txBody>
      </p:sp>
      <p:pic>
        <p:nvPicPr>
          <p:cNvPr id="22534" name="Google Shape;61;p1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1128713"/>
            <a:ext cx="31638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4235450"/>
            <a:ext cx="31638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7" name="Imagen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263" y="4310063"/>
            <a:ext cx="10260012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CuadroTexto 8"/>
          <p:cNvSpPr txBox="1">
            <a:spLocks noChangeArrowheads="1"/>
          </p:cNvSpPr>
          <p:nvPr/>
        </p:nvSpPr>
        <p:spPr bwMode="auto">
          <a:xfrm>
            <a:off x="671513" y="288925"/>
            <a:ext cx="6094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17E134"/>
                </a:solidFill>
                <a:latin typeface="Calibri" pitchFamily="34" charset="0"/>
              </a:rPr>
              <a:t>Segmento comercial del cliente:</a:t>
            </a:r>
          </a:p>
        </p:txBody>
      </p:sp>
      <p:pic>
        <p:nvPicPr>
          <p:cNvPr id="23554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671513" y="658813"/>
            <a:ext cx="31638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Imagen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38" y="2200275"/>
            <a:ext cx="10796587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Grupo 23"/>
          <p:cNvGrpSpPr>
            <a:grpSpLocks/>
          </p:cNvGrpSpPr>
          <p:nvPr/>
        </p:nvGrpSpPr>
        <p:grpSpPr bwMode="auto">
          <a:xfrm>
            <a:off x="706438" y="166688"/>
            <a:ext cx="11044237" cy="1522412"/>
            <a:chOff x="712433" y="1125374"/>
            <a:chExt cx="11651942" cy="1477328"/>
          </a:xfrm>
        </p:grpSpPr>
        <p:sp>
          <p:nvSpPr>
            <p:cNvPr id="15" name="CuadroTexto 14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712433" y="1125374"/>
              <a:ext cx="6094784" cy="14773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6">
                      <a:lumMod val="75000"/>
                    </a:schemeClr>
                  </a:solidFill>
                  <a:latin typeface="Century Gothic" panose="020B0502020202020204" pitchFamily="34" charset="0"/>
                  <a:cs typeface="+mn-cs"/>
                </a:rPr>
                <a:t>Alta en un producto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6">
                      <a:lumMod val="75000"/>
                    </a:schemeClr>
                  </a:solidFill>
                  <a:latin typeface="Century Gothic" panose="020B0502020202020204" pitchFamily="34" charset="0"/>
                  <a:cs typeface="+mn-cs"/>
                </a:rPr>
                <a:t>Se mantiene constante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>
                  <a:solidFill>
                    <a:schemeClr val="accent6">
                      <a:lumMod val="75000"/>
                    </a:schemeClr>
                  </a:solidFill>
                  <a:latin typeface="Century Gothic" panose="020B0502020202020204" pitchFamily="34" charset="0"/>
                  <a:cs typeface="+mn-cs"/>
                </a:rPr>
                <a:t>Baja en un producto</a:t>
              </a:r>
            </a:p>
          </p:txBody>
        </p:sp>
        <p:sp>
          <p:nvSpPr>
            <p:cNvPr id="16" name="Flecha: a la derecha 1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181050" y="1203938"/>
              <a:ext cx="1358305" cy="2572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17" name="Flecha: a la derecha 1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181050" y="1735407"/>
              <a:ext cx="1358305" cy="2572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18" name="Flecha: a la derecha 1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181050" y="2266876"/>
              <a:ext cx="1358305" cy="2572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21" name="CuadroTexto 20">
              <a:extLst>
                <a:ext uri="{FF2B5EF4-FFF2-40B4-BE49-F238E27FC236}"/>
              </a:extLst>
            </p:cNvPr>
            <p:cNvSpPr txBox="1"/>
            <p:nvPr/>
          </p:nvSpPr>
          <p:spPr>
            <a:xfrm>
              <a:off x="6269591" y="1125374"/>
              <a:ext cx="6094784" cy="14773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  <a:cs typeface="+mn-cs"/>
                </a:rPr>
                <a:t>1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  <a:cs typeface="+mn-cs"/>
                </a:rPr>
                <a:t>0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  <a:cs typeface="+mn-cs"/>
                </a:rPr>
                <a:t>-1</a:t>
              </a:r>
              <a:endParaRPr lang="es-ES" b="1" dirty="0">
                <a:solidFill>
                  <a:schemeClr val="accent6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sp>
        <p:nvSpPr>
          <p:cNvPr id="24578" name="CuadroTexto 22"/>
          <p:cNvSpPr txBox="1">
            <a:spLocks noChangeArrowheads="1"/>
          </p:cNvSpPr>
          <p:nvPr/>
        </p:nvSpPr>
        <p:spPr bwMode="auto">
          <a:xfrm>
            <a:off x="606425" y="2000250"/>
            <a:ext cx="61833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17E134"/>
                </a:solidFill>
                <a:latin typeface="Century Gothic" pitchFamily="34" charset="0"/>
              </a:rPr>
              <a:t>Altas y bajas en producto de financiación:</a:t>
            </a:r>
            <a:endParaRPr lang="es-ES">
              <a:solidFill>
                <a:srgbClr val="17E134"/>
              </a:solidFill>
              <a:latin typeface="Calibri" pitchFamily="34" charset="0"/>
            </a:endParaRPr>
          </a:p>
        </p:txBody>
      </p:sp>
      <p:grpSp>
        <p:nvGrpSpPr>
          <p:cNvPr id="24579" name="Grupo 35"/>
          <p:cNvGrpSpPr>
            <a:grpSpLocks/>
          </p:cNvGrpSpPr>
          <p:nvPr/>
        </p:nvGrpSpPr>
        <p:grpSpPr bwMode="auto">
          <a:xfrm>
            <a:off x="1755775" y="2574925"/>
            <a:ext cx="13717588" cy="369888"/>
            <a:chOff x="1755558" y="2574998"/>
            <a:chExt cx="13718220" cy="369332"/>
          </a:xfrm>
        </p:grpSpPr>
        <p:sp>
          <p:nvSpPr>
            <p:cNvPr id="24586" name="CuadroTexto 30"/>
            <p:cNvSpPr txBox="1">
              <a:spLocks noChangeArrowheads="1"/>
            </p:cNvSpPr>
            <p:nvPr/>
          </p:nvSpPr>
          <p:spPr bwMode="auto">
            <a:xfrm>
              <a:off x="1755558" y="2574998"/>
              <a:ext cx="61744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LOANS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  <p:sp>
          <p:nvSpPr>
            <p:cNvPr id="24587" name="CuadroTexto 32"/>
            <p:cNvSpPr txBox="1">
              <a:spLocks noChangeArrowheads="1"/>
            </p:cNvSpPr>
            <p:nvPr/>
          </p:nvSpPr>
          <p:spPr bwMode="auto">
            <a:xfrm>
              <a:off x="5288872" y="2574998"/>
              <a:ext cx="1878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CREDIT CARD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  <p:sp>
          <p:nvSpPr>
            <p:cNvPr id="24588" name="CuadroTexto 34"/>
            <p:cNvSpPr txBox="1">
              <a:spLocks noChangeArrowheads="1"/>
            </p:cNvSpPr>
            <p:nvPr/>
          </p:nvSpPr>
          <p:spPr bwMode="auto">
            <a:xfrm>
              <a:off x="9299360" y="2574998"/>
              <a:ext cx="61744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MORTGAGE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</p:grpSp>
      <p:pic>
        <p:nvPicPr>
          <p:cNvPr id="24580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8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39738" y="2370138"/>
            <a:ext cx="1141888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82" name="Grupo 7"/>
          <p:cNvGrpSpPr>
            <a:grpSpLocks/>
          </p:cNvGrpSpPr>
          <p:nvPr/>
        </p:nvGrpSpPr>
        <p:grpSpPr bwMode="auto">
          <a:xfrm>
            <a:off x="350838" y="3051175"/>
            <a:ext cx="11455400" cy="3067050"/>
            <a:chOff x="350474" y="3051394"/>
            <a:chExt cx="11456290" cy="3066477"/>
          </a:xfrm>
        </p:grpSpPr>
        <p:pic>
          <p:nvPicPr>
            <p:cNvPr id="24583" name="Imagen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0474" y="3061775"/>
              <a:ext cx="3600450" cy="3056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4" name="Imagen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167738" y="3051394"/>
              <a:ext cx="3639026" cy="3060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5" name="Imagen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89913" y="3061775"/>
              <a:ext cx="3600450" cy="3056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CuadroTexto 2"/>
          <p:cNvSpPr txBox="1">
            <a:spLocks noChangeArrowheads="1"/>
          </p:cNvSpPr>
          <p:nvPr/>
        </p:nvSpPr>
        <p:spPr bwMode="auto">
          <a:xfrm>
            <a:off x="396875" y="204788"/>
            <a:ext cx="60944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17E134"/>
                </a:solidFill>
                <a:latin typeface="Century Gothic" pitchFamily="34" charset="0"/>
              </a:rPr>
              <a:t>Altas y bajas en cuentas vendidas:</a:t>
            </a:r>
            <a:endParaRPr lang="es-ES">
              <a:solidFill>
                <a:srgbClr val="17E134"/>
              </a:solidFill>
              <a:latin typeface="Calibri" pitchFamily="34" charset="0"/>
            </a:endParaRPr>
          </a:p>
        </p:txBody>
      </p:sp>
      <p:grpSp>
        <p:nvGrpSpPr>
          <p:cNvPr id="25602" name="Grupo 5"/>
          <p:cNvGrpSpPr>
            <a:grpSpLocks/>
          </p:cNvGrpSpPr>
          <p:nvPr/>
        </p:nvGrpSpPr>
        <p:grpSpPr bwMode="auto">
          <a:xfrm>
            <a:off x="635000" y="574675"/>
            <a:ext cx="12688888" cy="423863"/>
            <a:chOff x="1755558" y="2574998"/>
            <a:chExt cx="12400087" cy="409680"/>
          </a:xfrm>
        </p:grpSpPr>
        <p:sp>
          <p:nvSpPr>
            <p:cNvPr id="25615" name="CuadroTexto 6"/>
            <p:cNvSpPr txBox="1">
              <a:spLocks noChangeArrowheads="1"/>
            </p:cNvSpPr>
            <p:nvPr/>
          </p:nvSpPr>
          <p:spPr bwMode="auto">
            <a:xfrm>
              <a:off x="1755558" y="2574998"/>
              <a:ext cx="61744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  <p:sp>
          <p:nvSpPr>
            <p:cNvPr id="25616" name="CuadroTexto 7"/>
            <p:cNvSpPr txBox="1">
              <a:spLocks noChangeArrowheads="1"/>
            </p:cNvSpPr>
            <p:nvPr/>
          </p:nvSpPr>
          <p:spPr bwMode="auto">
            <a:xfrm>
              <a:off x="3630042" y="2574998"/>
              <a:ext cx="24881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PAYROLL_ACCOUNT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  <p:sp>
          <p:nvSpPr>
            <p:cNvPr id="25617" name="CuadroTexto 8"/>
            <p:cNvSpPr txBox="1">
              <a:spLocks noChangeArrowheads="1"/>
            </p:cNvSpPr>
            <p:nvPr/>
          </p:nvSpPr>
          <p:spPr bwMode="auto">
            <a:xfrm>
              <a:off x="7981227" y="2615346"/>
              <a:ext cx="61744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EMC_ACCOUNT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</p:grpSp>
      <p:grpSp>
        <p:nvGrpSpPr>
          <p:cNvPr id="25603" name="Grupo 33"/>
          <p:cNvGrpSpPr>
            <a:grpSpLocks/>
          </p:cNvGrpSpPr>
          <p:nvPr/>
        </p:nvGrpSpPr>
        <p:grpSpPr bwMode="auto">
          <a:xfrm>
            <a:off x="1543050" y="3503613"/>
            <a:ext cx="14581188" cy="457200"/>
            <a:chOff x="1858713" y="3376948"/>
            <a:chExt cx="14247847" cy="441908"/>
          </a:xfrm>
        </p:grpSpPr>
        <p:sp>
          <p:nvSpPr>
            <p:cNvPr id="25612" name="CuadroTexto 28"/>
            <p:cNvSpPr txBox="1">
              <a:spLocks noChangeArrowheads="1"/>
            </p:cNvSpPr>
            <p:nvPr/>
          </p:nvSpPr>
          <p:spPr bwMode="auto">
            <a:xfrm>
              <a:off x="1858713" y="3421853"/>
              <a:ext cx="14848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PAYROLL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  <p:sp>
          <p:nvSpPr>
            <p:cNvPr id="25613" name="CuadroTexto 30"/>
            <p:cNvSpPr txBox="1">
              <a:spLocks noChangeArrowheads="1"/>
            </p:cNvSpPr>
            <p:nvPr/>
          </p:nvSpPr>
          <p:spPr bwMode="auto">
            <a:xfrm>
              <a:off x="5107709" y="3449524"/>
              <a:ext cx="22259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DEBIT_CARD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  <p:sp>
          <p:nvSpPr>
            <p:cNvPr id="25614" name="CuadroTexto 32"/>
            <p:cNvSpPr txBox="1">
              <a:spLocks noChangeArrowheads="1"/>
            </p:cNvSpPr>
            <p:nvPr/>
          </p:nvSpPr>
          <p:spPr bwMode="auto">
            <a:xfrm>
              <a:off x="8680524" y="3376948"/>
              <a:ext cx="74260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EM_ACCOUNT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</p:grpSp>
      <p:pic>
        <p:nvPicPr>
          <p:cNvPr id="25604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396875" y="574675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06" name="Grupo 20"/>
          <p:cNvGrpSpPr>
            <a:grpSpLocks/>
          </p:cNvGrpSpPr>
          <p:nvPr/>
        </p:nvGrpSpPr>
        <p:grpSpPr bwMode="auto">
          <a:xfrm>
            <a:off x="501650" y="1000125"/>
            <a:ext cx="10372725" cy="5588000"/>
            <a:chOff x="502106" y="1000633"/>
            <a:chExt cx="10372930" cy="5587184"/>
          </a:xfrm>
        </p:grpSpPr>
        <p:pic>
          <p:nvPicPr>
            <p:cNvPr id="25607" name="Imagen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2106" y="3974538"/>
              <a:ext cx="3091053" cy="2562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08" name="Imagen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46677" y="1016493"/>
              <a:ext cx="2992088" cy="2495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09" name="Imagen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698232" y="1000633"/>
              <a:ext cx="2960370" cy="2526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0" name="Imagen 1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023052" y="3974538"/>
              <a:ext cx="3123629" cy="2613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1" name="Imagen 18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733310" y="3931104"/>
              <a:ext cx="3141726" cy="2606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CuadroTexto 2"/>
          <p:cNvSpPr txBox="1">
            <a:spLocks noChangeArrowheads="1"/>
          </p:cNvSpPr>
          <p:nvPr/>
        </p:nvSpPr>
        <p:spPr bwMode="auto">
          <a:xfrm>
            <a:off x="703263" y="331788"/>
            <a:ext cx="60944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17E134"/>
                </a:solidFill>
                <a:latin typeface="Century Gothic" pitchFamily="34" charset="0"/>
              </a:rPr>
              <a:t>Altas y bajas en cuentas vendidas:</a:t>
            </a:r>
            <a:endParaRPr lang="es-ES">
              <a:latin typeface="Calibri" pitchFamily="34" charset="0"/>
            </a:endParaRPr>
          </a:p>
        </p:txBody>
      </p:sp>
      <p:grpSp>
        <p:nvGrpSpPr>
          <p:cNvPr id="26626" name="Grupo 9"/>
          <p:cNvGrpSpPr>
            <a:grpSpLocks/>
          </p:cNvGrpSpPr>
          <p:nvPr/>
        </p:nvGrpSpPr>
        <p:grpSpPr bwMode="auto">
          <a:xfrm>
            <a:off x="2030413" y="1341438"/>
            <a:ext cx="11358562" cy="369887"/>
            <a:chOff x="1578289" y="941941"/>
            <a:chExt cx="11358694" cy="369332"/>
          </a:xfrm>
        </p:grpSpPr>
        <p:sp>
          <p:nvSpPr>
            <p:cNvPr id="26632" name="CuadroTexto 6"/>
            <p:cNvSpPr txBox="1">
              <a:spLocks noChangeArrowheads="1"/>
            </p:cNvSpPr>
            <p:nvPr/>
          </p:nvSpPr>
          <p:spPr bwMode="auto">
            <a:xfrm>
              <a:off x="6842463" y="941941"/>
              <a:ext cx="60945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    EM_ACCOUNT_PP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  <p:sp>
          <p:nvSpPr>
            <p:cNvPr id="26633" name="CuadroTexto 8"/>
            <p:cNvSpPr txBox="1">
              <a:spLocks noChangeArrowheads="1"/>
            </p:cNvSpPr>
            <p:nvPr/>
          </p:nvSpPr>
          <p:spPr bwMode="auto">
            <a:xfrm>
              <a:off x="1578289" y="941941"/>
              <a:ext cx="634753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>
                  <a:solidFill>
                    <a:srgbClr val="00B0F0"/>
                  </a:solidFill>
                  <a:latin typeface="Century Gothic" pitchFamily="34" charset="0"/>
                </a:rPr>
                <a:t>  EM_ACCOUNT_P</a:t>
              </a:r>
              <a:endParaRPr lang="es-ES">
                <a:solidFill>
                  <a:srgbClr val="00B0F0"/>
                </a:solidFill>
                <a:latin typeface="Calibri" pitchFamily="34" charset="0"/>
              </a:endParaRPr>
            </a:p>
          </p:txBody>
        </p:sp>
      </p:grpSp>
      <p:pic>
        <p:nvPicPr>
          <p:cNvPr id="26627" name="Google Shape;61;p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66488" y="76200"/>
            <a:ext cx="592137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Conector recto 44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flipH="1">
            <a:off x="411163" y="665163"/>
            <a:ext cx="114173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29" name="Grupo 14"/>
          <p:cNvGrpSpPr>
            <a:grpSpLocks/>
          </p:cNvGrpSpPr>
          <p:nvPr/>
        </p:nvGrpSpPr>
        <p:grpSpPr bwMode="auto">
          <a:xfrm>
            <a:off x="955675" y="1820863"/>
            <a:ext cx="10093325" cy="3802062"/>
            <a:chOff x="955146" y="1820628"/>
            <a:chExt cx="10094172" cy="3801755"/>
          </a:xfrm>
        </p:grpSpPr>
        <p:pic>
          <p:nvPicPr>
            <p:cNvPr id="26630" name="Imagen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85903" y="1820628"/>
              <a:ext cx="4463415" cy="3750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31" name="Imagen 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5146" y="1850483"/>
              <a:ext cx="4437221" cy="377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8007</TotalTime>
  <Words>1148</Words>
  <Application>Microsoft Office PowerPoint</Application>
  <PresentationFormat>Custom</PresentationFormat>
  <Paragraphs>500</Paragraphs>
  <Slides>34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Plantilla de diseño</vt:lpstr>
      </vt:variant>
      <vt:variant>
        <vt:i4>3</vt:i4>
      </vt:variant>
      <vt:variant>
        <vt:lpstr>Títulos de diapositiva</vt:lpstr>
      </vt:variant>
      <vt:variant>
        <vt:i4>34</vt:i4>
      </vt:variant>
    </vt:vector>
  </HeadingPairs>
  <TitlesOfParts>
    <vt:vector size="46" baseType="lpstr">
      <vt:lpstr>Calibri</vt:lpstr>
      <vt:lpstr>Arial</vt:lpstr>
      <vt:lpstr>Calibri Light</vt:lpstr>
      <vt:lpstr>Century Gothic</vt:lpstr>
      <vt:lpstr>Helvetica Neue Light</vt:lpstr>
      <vt:lpstr>Comic Sans MS</vt:lpstr>
      <vt:lpstr>Aldhabi</vt:lpstr>
      <vt:lpstr>Franklin Gothic Medium</vt:lpstr>
      <vt:lpstr>Wingdings</vt:lpstr>
      <vt:lpstr>Tema de Office</vt:lpstr>
      <vt:lpstr>Tema de Office</vt:lpstr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Make your dreams come true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Praxedes Muñoz, Eva</dc:creator>
  <cp:lastModifiedBy>e.realbru@hispavista.com</cp:lastModifiedBy>
  <cp:revision>38</cp:revision>
  <dcterms:created xsi:type="dcterms:W3CDTF">2023-03-25T21:16:27Z</dcterms:created>
  <dcterms:modified xsi:type="dcterms:W3CDTF">2023-04-05T16:34:26Z</dcterms:modified>
</cp:coreProperties>
</file>